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81" r:id="rId3"/>
    <p:sldId id="257" r:id="rId4"/>
    <p:sldId id="259" r:id="rId5"/>
    <p:sldId id="260" r:id="rId6"/>
    <p:sldId id="262" r:id="rId7"/>
    <p:sldId id="263" r:id="rId8"/>
    <p:sldId id="264" r:id="rId9"/>
    <p:sldId id="277" r:id="rId10"/>
    <p:sldId id="282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5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14CA2-6272-4551-847B-43C1EC1CA6D6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BAB8-875B-40AC-99AD-5EE931E142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DBAB8-875B-40AC-99AD-5EE931E142A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2438400"/>
          </a:xfrm>
          <a:solidFill>
            <a:schemeClr val="tx1">
              <a:alpha val="43000"/>
            </a:schemeClr>
          </a:solidFill>
        </p:spPr>
        <p:txBody>
          <a:bodyPr lIns="365760" rIns="365760">
            <a:normAutofit/>
          </a:bodyPr>
          <a:lstStyle/>
          <a:p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KONSEP PRIBUMISASI ( </a:t>
            </a:r>
            <a:r>
              <a:rPr lang="en-US" sz="2800" b="1" i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INDIGENOUSASI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 ILMU SOSIAL</a:t>
            </a:r>
            <a:b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OLEH:</a:t>
            </a:r>
            <a:b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DENDI TRI SUARNO</a:t>
            </a:r>
            <a:r>
              <a:rPr lang="en-US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en-US" sz="3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&quot;No&quot; Symbol 8"/>
          <p:cNvSpPr/>
          <p:nvPr/>
        </p:nvSpPr>
        <p:spPr>
          <a:xfrm rot="18067292">
            <a:off x="6944593" y="4919029"/>
            <a:ext cx="1855350" cy="1850912"/>
          </a:xfrm>
          <a:prstGeom prst="noSmoking">
            <a:avLst>
              <a:gd name="adj" fmla="val 2221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4114800" tIns="2194560" rIns="2377440" bIns="1828800" rtlCol="0" anchor="ctr" anchorCtr="1">
            <a:prstTxWarp prst="textCircle">
              <a:avLst/>
            </a:prstTxWarp>
          </a:bodyPr>
          <a:lstStyle/>
          <a:p>
            <a:r>
              <a:rPr lang="en-US" sz="1600" b="1" dirty="0" smtClean="0">
                <a:solidFill>
                  <a:sysClr val="windowText" lastClr="000000"/>
                </a:solidFill>
                <a:latin typeface="Stencil" pitchFamily="82" charset="0"/>
              </a:rPr>
              <a:t>             </a:t>
            </a:r>
            <a:r>
              <a:rPr lang="en-US" sz="1600" b="1" dirty="0" err="1" smtClean="0">
                <a:solidFill>
                  <a:sysClr val="windowText" lastClr="000000"/>
                </a:solidFill>
                <a:latin typeface="Stencil" pitchFamily="82" charset="0"/>
              </a:rPr>
              <a:t>Dendi</a:t>
            </a:r>
            <a:r>
              <a:rPr lang="en-US" sz="1600" b="1" dirty="0" smtClean="0">
                <a:solidFill>
                  <a:sysClr val="windowText" lastClr="000000"/>
                </a:solidFill>
                <a:latin typeface="Stencil" pitchFamily="82" charset="0"/>
              </a:rPr>
              <a:t> tri </a:t>
            </a:r>
            <a:r>
              <a:rPr lang="en-US" sz="1600" b="1" dirty="0" err="1" smtClean="0">
                <a:solidFill>
                  <a:sysClr val="windowText" lastClr="000000"/>
                </a:solidFill>
                <a:latin typeface="Stencil" pitchFamily="82" charset="0"/>
              </a:rPr>
              <a:t>suarno</a:t>
            </a:r>
            <a:r>
              <a:rPr lang="en-US" sz="1600" b="1" dirty="0" smtClean="0">
                <a:solidFill>
                  <a:sysClr val="windowText" lastClr="000000"/>
                </a:solidFill>
                <a:latin typeface="Stencil" pitchFamily="82" charset="0"/>
              </a:rPr>
              <a:t>               </a:t>
            </a:r>
            <a:r>
              <a:rPr lang="en-US" sz="1600" b="1" dirty="0" err="1" smtClean="0">
                <a:solidFill>
                  <a:sysClr val="windowText" lastClr="000000"/>
                </a:solidFill>
                <a:latin typeface="Stencil" pitchFamily="82" charset="0"/>
              </a:rPr>
              <a:t>pps</a:t>
            </a:r>
            <a:r>
              <a:rPr lang="en-US" sz="1600" b="1" dirty="0" smtClean="0">
                <a:solidFill>
                  <a:sysClr val="windowText" lastClr="000000"/>
                </a:solidFill>
                <a:latin typeface="Stencil" pitchFamily="82" charset="0"/>
              </a:rPr>
              <a:t> </a:t>
            </a:r>
            <a:r>
              <a:rPr lang="en-US" sz="1600" b="1" dirty="0" err="1" smtClean="0">
                <a:solidFill>
                  <a:sysClr val="windowText" lastClr="000000"/>
                </a:solidFill>
                <a:latin typeface="Stencil" pitchFamily="82" charset="0"/>
              </a:rPr>
              <a:t>uny</a:t>
            </a:r>
            <a:endParaRPr lang="en-US" sz="1600" b="1" dirty="0" smtClean="0">
              <a:solidFill>
                <a:sysClr val="windowText" lastClr="000000"/>
              </a:solidFill>
              <a:latin typeface="Stencil" pitchFamily="82" charset="0"/>
            </a:endParaRPr>
          </a:p>
          <a:p>
            <a:endParaRPr lang="en-US" sz="1600" b="1" dirty="0" smtClean="0">
              <a:solidFill>
                <a:sysClr val="windowText" lastClr="000000"/>
              </a:solidFill>
              <a:latin typeface="Stencil" pitchFamily="82" charset="0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7086600" y="5943600"/>
            <a:ext cx="152400" cy="152400"/>
          </a:xfrm>
          <a:prstGeom prst="star7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8458200" y="5638800"/>
            <a:ext cx="152400" cy="152400"/>
          </a:xfrm>
          <a:prstGeom prst="star7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747067">
            <a:off x="7549428" y="5655107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  <a:latin typeface="Stencil" pitchFamily="82" charset="0"/>
              </a:rPr>
              <a:t>pips</a:t>
            </a:r>
            <a:endParaRPr lang="en-US" dirty="0">
              <a:solidFill>
                <a:sysClr val="windowText" lastClr="000000"/>
              </a:solidFill>
              <a:latin typeface="Stencil" pitchFamily="82" charset="0"/>
            </a:endParaRPr>
          </a:p>
        </p:txBody>
      </p:sp>
      <p:sp>
        <p:nvSpPr>
          <p:cNvPr id="14" name="5-Point Star 13"/>
          <p:cNvSpPr/>
          <p:nvPr/>
        </p:nvSpPr>
        <p:spPr>
          <a:xfrm rot="20704540">
            <a:off x="7715520" y="5416914"/>
            <a:ext cx="186508" cy="201264"/>
          </a:xfrm>
          <a:prstGeom prst="star5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50"/>
                            </p:stCondLst>
                            <p:childTnLst>
                              <p:par>
                                <p:cTn id="42" presetID="27" presetClass="entr" presetSubtype="0" repeatCount="1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1" grpId="0" animBg="1"/>
      <p:bldP spid="13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2895600"/>
          </a:xfrm>
          <a:solidFill>
            <a:schemeClr val="tx1">
              <a:alpha val="63000"/>
            </a:schemeClr>
          </a:solidFill>
        </p:spPr>
        <p:txBody>
          <a:bodyPr lIns="91440" tIns="365760" rIns="457200">
            <a:normAutofit/>
          </a:bodyPr>
          <a:lstStyle/>
          <a:p>
            <a:pPr algn="just">
              <a:buNone/>
            </a:pP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Pribumisasi (</a:t>
            </a:r>
            <a:r>
              <a:rPr lang="id-ID" sz="2800" b="1" i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Indigen</a:t>
            </a:r>
            <a:r>
              <a:rPr lang="en-US" sz="2800" b="1" i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ou</a:t>
            </a:r>
            <a:r>
              <a:rPr lang="id-ID" sz="2800" b="1" i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sasi</a:t>
            </a: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 diperlukan untuk membentuk ilmu sosial yang khas, yang berwajah Indonesia yang diambil dan dibangun berdasarkan preferensi lokal yang sesuai dengan kebutuhan lokal yang juga dijelaskan dalam konteks lokal. 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WINDOWS 8\Documents\indonesiabisa1.gif"/>
          <p:cNvPicPr>
            <a:picLocks noChangeAspect="1" noChangeArrowheads="1" noCrop="1"/>
          </p:cNvPicPr>
          <p:nvPr/>
        </p:nvPicPr>
        <p:blipFill>
          <a:blip r:embed="rId2">
            <a:lum bright="82000" contrast="-83000"/>
          </a:blip>
          <a:srcRect/>
          <a:stretch>
            <a:fillRect/>
          </a:stretch>
        </p:blipFill>
        <p:spPr bwMode="auto">
          <a:xfrm>
            <a:off x="-609600" y="-1447800"/>
            <a:ext cx="7162800" cy="5200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5791200" cy="838200"/>
          </a:xfrm>
        </p:spPr>
        <p:txBody>
          <a:bodyPr>
            <a:normAutofit/>
          </a:bodyPr>
          <a:lstStyle/>
          <a:p>
            <a:pPr algn="l"/>
            <a:r>
              <a:rPr lang="id-ID" sz="3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Alasan</a:t>
            </a:r>
            <a:r>
              <a:rPr lang="en-US" sz="3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Terjadinya</a:t>
            </a:r>
            <a:r>
              <a:rPr lang="en-US" sz="3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Pribumisasi</a:t>
            </a:r>
            <a:r>
              <a:rPr lang="id-ID" sz="3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32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648200"/>
          </a:xfrm>
          <a:solidFill>
            <a:schemeClr val="tx1"/>
          </a:solidFill>
        </p:spPr>
        <p:txBody>
          <a:bodyPr lIns="91440" tIns="182880" rIns="274320">
            <a:normAutofit fontScale="85000" lnSpcReduction="20000"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Secara Akademis</a:t>
            </a:r>
            <a:endParaRPr lang="en-US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Ilmu sosial di negara dunia ketiga berawal mula dari barat. Kerangka teoritis, prinsip-prinsip metodologi dan pengetahuan teknis penelitian dibentuk di barat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Secara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Ideologis</a:t>
            </a:r>
            <a:endParaRPr lang="en-US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Penduduk di negara dunia ketiga belum dapat melepaskan diri dari perasaan umum bahwa negaranya sudah biasa menjadi objek kolonisasi. </a:t>
            </a:r>
            <a:endParaRPr lang="en-US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0" algn="just">
              <a:buFont typeface="Wingdings" pitchFamily="2" charset="2"/>
              <a:buChar char="v"/>
            </a:pP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Secara Teoretis</a:t>
            </a:r>
            <a:endParaRPr lang="en-US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None/>
            </a:pP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Tidak hanya berhubungan dengan daya penjelas teori-teori tema sosial, tetapi juga dengan implikasi politis dan implikasi nilainya.</a:t>
            </a:r>
            <a:endParaRPr lang="en-US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Font typeface="Wingdings" pitchFamily="2" charset="2"/>
              <a:buChar char="v"/>
            </a:pPr>
            <a:endParaRPr lang="en-US" b="1" dirty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18" name="Picture 2" descr="C:\Users\WINDOWS 8\Documents\FILSAFAT\aristotel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-1"/>
            <a:ext cx="1676400" cy="2112263"/>
          </a:xfrm>
          <a:prstGeom prst="rect">
            <a:avLst/>
          </a:prstGeom>
          <a:noFill/>
        </p:spPr>
      </p:pic>
      <p:pic>
        <p:nvPicPr>
          <p:cNvPr id="9220" name="Picture 4" descr="C:\Users\WINDOWS 8\Documents\FILSAFAT\scien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1157764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Upaya Indigenousasi Ilmu Sosial di Indonesia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81600"/>
          </a:xfrm>
          <a:solidFill>
            <a:schemeClr val="tx1">
              <a:alpha val="79000"/>
            </a:schemeClr>
          </a:solidFill>
        </p:spPr>
        <p:txBody>
          <a:bodyPr lIns="182880" rIns="365760">
            <a:noAutofit/>
          </a:bodyPr>
          <a:lstStyle/>
          <a:p>
            <a:pPr marL="342900" lvl="3" indent="-342900" algn="just">
              <a:buFont typeface="Wingdings" pitchFamily="2" charset="2"/>
              <a:buChar char="ü"/>
            </a:pP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Metateori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342900" lvl="3" indent="-342900" algn="just">
              <a:buNone/>
            </a:pP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Studi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teori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reflektif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kajian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mengenai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struktur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dasar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teori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atau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konteks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sosial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kemunculan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teori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</a:p>
          <a:p>
            <a:pPr marL="342900" lvl="3" indent="-342900" algn="just">
              <a:buFont typeface="Wingdings" pitchFamily="2" charset="2"/>
              <a:buChar char="ü"/>
            </a:pP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Metodologis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342900" lvl="3" indent="-342900" algn="just">
              <a:buNone/>
            </a:pP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Perlu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penerapan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secara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sistematis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untuk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perluasan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ide-ide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Karya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tersebut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tidak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hanya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sekedar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membandingkan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dengan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karya-karya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teori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eropa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tetapi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juga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harus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mampu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menjawab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tantangan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ilmu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sosial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modern.</a:t>
            </a:r>
          </a:p>
          <a:p>
            <a:pPr marL="342900" lvl="3" indent="-342900" algn="just">
              <a:buFont typeface="Wingdings" pitchFamily="2" charset="2"/>
              <a:buChar char="ü"/>
            </a:pP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Memunculkan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ide-ide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diskursus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non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eropa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342900" lvl="3" indent="-342900" algn="just">
              <a:buFont typeface="Wingdings" pitchFamily="2" charset="2"/>
              <a:buChar char="ü"/>
            </a:pP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Sinergi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antar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teori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9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00200"/>
            <a:ext cx="9372600" cy="3810000"/>
          </a:xfrm>
          <a:solidFill>
            <a:schemeClr val="tx1">
              <a:alpha val="56000"/>
            </a:schemeClr>
          </a:solidFill>
        </p:spPr>
        <p:txBody>
          <a:bodyPr lIns="0" rIns="274320">
            <a:normAutofit/>
          </a:bodyPr>
          <a:lstStyle/>
          <a:p>
            <a:pPr lvl="1" algn="just">
              <a:buFont typeface="Courier New" pitchFamily="49" charset="0"/>
              <a:buChar char="o"/>
            </a:pP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Ada kebijakan keilmuan yang jelas yang dirumuskan oleh pemerintah misalnya Lembaga Ilmu Pengetahuan serta Kementerian Riset dan Teknologi.</a:t>
            </a:r>
            <a:endParaRPr lang="en-US" sz="24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Penguatan lembaga dan pengajaran metodologi keilmuan dan turunannya pada pembelajaran metode penelitian. </a:t>
            </a:r>
            <a:endParaRPr lang="en-US" sz="24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Menjembatani atau mempersempit praktik berbasis kearifan lokal dengan kegiatan keilmuan di kampus. </a:t>
            </a:r>
            <a:endParaRPr lang="en-US" sz="24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d-ID" sz="3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Pembudayaan Analisis Kontekstual, Purwo Santoso </a:t>
            </a:r>
            <a:endParaRPr lang="en-US" sz="3200" b="1" dirty="0" smtClean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76600"/>
            <a:ext cx="9144000" cy="3581400"/>
          </a:xfrm>
          <a:solidFill>
            <a:schemeClr val="tx1">
              <a:alpha val="0"/>
            </a:schemeClr>
          </a:solidFill>
        </p:spPr>
        <p:txBody>
          <a:bodyPr lIns="91440" rIns="365760">
            <a:normAutofit fontScale="92500" lnSpcReduction="2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Kuntowijoyo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dengan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menawarkan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membangun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ilmu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sosial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profetik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yaitu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suatu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ilmu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sosial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tidak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hanya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menjelaskan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mengubah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fenomena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sosial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tetapi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juga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memberi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petunjuk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ke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arah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mana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transformasi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itu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dilakukan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untuk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apa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oleh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siapa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just">
              <a:buFont typeface="Courier New" pitchFamily="49" charset="0"/>
              <a:buChar char="o"/>
            </a:pP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Oleh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karena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itu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ilmu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sosial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profetik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tidak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sekedar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mengubah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demi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perubahan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tetapi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mengubah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berdasarkan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cita-cita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etik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profetik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tertentu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en-US" b="1" dirty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 descr="C:\Users\WINDOWS 8\Documents\FILSAFAT\20130502a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"/>
            <a:ext cx="2895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WINDOWS 8\Documents\FILSAFAT\thinker1-composition5-small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38100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724400" cy="6858000"/>
          </a:xfrm>
          <a:solidFill>
            <a:schemeClr val="tx1">
              <a:alpha val="68000"/>
            </a:schemeClr>
          </a:solidFill>
        </p:spPr>
        <p:txBody>
          <a:bodyPr tIns="274320"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Sartono mencoba mengembangkan ilmu sejarah yang lebih mengarah pada histeriografi dari barat sentries menjadi Indonesia sentries.</a:t>
            </a:r>
            <a:endParaRPr lang="en-US" b="1" dirty="0" smtClean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Dengan kata lain ada pergeseran materi ajar dari yang semula berorintasi pada kebudayaan barat diubah menjadi sejarah kebudayaan Indonesia.</a:t>
            </a:r>
            <a:endParaRPr lang="en-US" b="1" dirty="0" smtClean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7" name="Picture 3" descr="C:\Users\WINDOWS 8\Documents\FILSAFAT\220px-Indonesian_Cul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2293" y="0"/>
            <a:ext cx="449170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17526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Konsep Ekonomi Pancasila</a:t>
            </a:r>
            <a:r>
              <a:rPr lang="en-US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</a:br>
            <a:r>
              <a:rPr lang="en-US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Mubyarto</a:t>
            </a:r>
            <a:endParaRPr 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648200"/>
          </a:xfrm>
          <a:solidFill>
            <a:schemeClr val="bg1">
              <a:alpha val="88000"/>
            </a:schemeClr>
          </a:solidFill>
        </p:spPr>
        <p:txBody>
          <a:bodyPr lIns="182880" rIns="365760">
            <a:normAutofit fontScale="77500" lnSpcReduction="20000"/>
          </a:bodyPr>
          <a:lstStyle/>
          <a:p>
            <a:pPr lvl="0" algn="just">
              <a:buFont typeface="Courier New" pitchFamily="49" charset="0"/>
              <a:buChar char="o"/>
            </a:pPr>
            <a:r>
              <a:rPr lang="id-ID" b="1" dirty="0" smtClean="0">
                <a:ln w="10541" cmpd="sng">
                  <a:solidFill>
                    <a:srgbClr val="C00000"/>
                  </a:solidFill>
                  <a:prstDash val="solid"/>
                </a:ln>
              </a:rPr>
              <a:t>Roda ekonomi digerakkan oleh ransangan ekonomi, social, dan moral</a:t>
            </a:r>
            <a:r>
              <a:rPr lang="en-US" b="1" dirty="0" smtClean="0">
                <a:ln w="10541" cmpd="sng">
                  <a:solidFill>
                    <a:srgbClr val="C00000"/>
                  </a:solidFill>
                  <a:prstDash val="solid"/>
                </a:ln>
              </a:rPr>
              <a:t>.</a:t>
            </a:r>
          </a:p>
          <a:p>
            <a:pPr lvl="0" algn="just">
              <a:buFont typeface="Courier New" pitchFamily="49" charset="0"/>
              <a:buChar char="o"/>
            </a:pPr>
            <a:r>
              <a:rPr lang="id-ID" b="1" dirty="0" smtClean="0">
                <a:ln w="10541" cmpd="sng">
                  <a:solidFill>
                    <a:srgbClr val="C00000"/>
                  </a:solidFill>
                  <a:prstDash val="solid"/>
                </a:ln>
              </a:rPr>
              <a:t>Kehendak kuat dari seluruh masyarakat kearah keadaan kemerataan social sesuai dengan asas kemanusiaan.</a:t>
            </a:r>
            <a:endParaRPr lang="en-US" b="1" dirty="0" smtClean="0">
              <a:ln w="10541" cmpd="sng">
                <a:solidFill>
                  <a:srgbClr val="C00000"/>
                </a:solidFill>
                <a:prstDash val="solid"/>
              </a:ln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id-ID" b="1" dirty="0" smtClean="0">
                <a:ln w="10541" cmpd="sng">
                  <a:solidFill>
                    <a:srgbClr val="C00000"/>
                  </a:solidFill>
                  <a:prstDash val="solid"/>
                </a:ln>
              </a:rPr>
              <a:t>Prioritas kebijakan ekonomi adalah penciptaan perekonomian nasional yang tangguh yang berarti nasionalisme menjiwai setiap kebijakan ekonomi.</a:t>
            </a:r>
            <a:endParaRPr lang="en-US" b="1" dirty="0" smtClean="0">
              <a:ln w="10541" cmpd="sng">
                <a:solidFill>
                  <a:srgbClr val="C00000"/>
                </a:solidFill>
                <a:prstDash val="solid"/>
              </a:ln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id-ID" b="1" dirty="0" smtClean="0">
                <a:ln w="10541" cmpd="sng">
                  <a:solidFill>
                    <a:srgbClr val="C00000"/>
                  </a:solidFill>
                  <a:prstDash val="solid"/>
                </a:ln>
              </a:rPr>
              <a:t>Koperasi sebagai soko guru perekonomian dan merupakan bentuk paling konkret dari usaha bersama.</a:t>
            </a:r>
            <a:endParaRPr lang="en-US" b="1" dirty="0" smtClean="0">
              <a:ln w="10541" cmpd="sng">
                <a:solidFill>
                  <a:srgbClr val="C00000"/>
                </a:solidFill>
                <a:prstDash val="solid"/>
              </a:ln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id-ID" b="1" dirty="0" smtClean="0">
                <a:ln w="10541" cmpd="sng">
                  <a:solidFill>
                    <a:srgbClr val="C00000"/>
                  </a:solidFill>
                  <a:prstDash val="solid"/>
                </a:ln>
              </a:rPr>
              <a:t>Adanya imbangan yang jelas dan tegas antara perencanaan di tingkat nasional dengan desentralisasi dalam pelaksanaan kegiatan ekonomi untuk menjamin keadilan ekonomi dan social.</a:t>
            </a:r>
            <a:endParaRPr lang="en-US" b="1" dirty="0" smtClean="0">
              <a:ln w="10541" cmpd="sng">
                <a:solidFill>
                  <a:srgbClr val="C00000"/>
                </a:solidFill>
                <a:prstDash val="solid"/>
              </a:ln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286001"/>
            <a:ext cx="6172200" cy="4572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82880" tIns="365760" rIns="365760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Perubahan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sosial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kemukakan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Selo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Sumardjan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tidak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melihat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proses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perkembangan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biologis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Perubahan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sosial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berfokus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pada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perubahan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dalam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lembaga-lembaga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masyarakat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yang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mempengaruhi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sistem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sosial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yang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didalamnnya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termasuk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nilai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norma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sikap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dan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tingkah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7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laku</a:t>
            </a:r>
            <a:r>
              <a:rPr lang="en-US" sz="27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en-US" sz="27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3" name="Picture 5" descr="C:\Users\WINDOWS 8\Documents\FILSAFAT\Kraton_Yogyakarta_Pagelaran.jpg"/>
          <p:cNvPicPr>
            <a:picLocks noChangeAspect="1" noChangeArrowheads="1"/>
          </p:cNvPicPr>
          <p:nvPr/>
        </p:nvPicPr>
        <p:blipFill>
          <a:blip r:embed="rId2"/>
          <a:srcRect t="9375" b="34375"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</p:spPr>
      </p:pic>
      <p:pic>
        <p:nvPicPr>
          <p:cNvPr id="2055" name="Picture 7" descr="C:\Users\WINDOWS 8\Documents\FILSAFAT\sm1selo12.jpg"/>
          <p:cNvPicPr>
            <a:picLocks noChangeAspect="1" noChangeArrowheads="1"/>
          </p:cNvPicPr>
          <p:nvPr/>
        </p:nvPicPr>
        <p:blipFill>
          <a:blip r:embed="rId3"/>
          <a:srcRect l="9056" t="1639" r="5578"/>
          <a:stretch>
            <a:fillRect/>
          </a:stretch>
        </p:blipFill>
        <p:spPr bwMode="auto">
          <a:xfrm>
            <a:off x="0" y="2285999"/>
            <a:ext cx="2971800" cy="457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ZAMRONI : </a:t>
            </a:r>
            <a:r>
              <a:rPr lang="id-ID" sz="3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MEMBANGUN TRADISI BARU</a:t>
            </a:r>
            <a:r>
              <a:rPr lang="en-US" sz="3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DALAM PEMBELAJARAN IPS DI PERGURUAN TINGGI</a:t>
            </a:r>
            <a:endParaRPr lang="en-US" sz="3200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810000"/>
          </a:xfrm>
          <a:solidFill>
            <a:schemeClr val="tx1">
              <a:alpha val="68000"/>
            </a:schemeClr>
          </a:solidFill>
        </p:spPr>
        <p:txBody>
          <a:bodyPr lIns="182880" rIns="274320">
            <a:noAutofit/>
          </a:bodyPr>
          <a:lstStyle/>
          <a:p>
            <a:pPr lvl="0" algn="just"/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Menanamkan </a:t>
            </a:r>
            <a:r>
              <a:rPr lang="id-ID" sz="2800" b="1" i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good citizenship</a:t>
            </a: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dengan titik berat pada pengembangan nilai-nilai dan tradisi bangsa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lvl="0" algn="just"/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Mengembangkan keterampilan pada diri siswa untuk melakukan pengamatan, pengumpulan data, dan penguasaan teori sosial.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0" algn="just"/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Mengembangkan kemampuan berpikir reflektif dengan penekanan pada analisis kritis, analisis nilai, dan pengambilan keputusan secara rasional.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2800"/>
            <a:ext cx="9144000" cy="3505200"/>
          </a:xfrm>
          <a:solidFill>
            <a:schemeClr val="tx1">
              <a:alpha val="89000"/>
            </a:schemeClr>
          </a:solidFill>
        </p:spPr>
        <p:txBody>
          <a:bodyPr lIns="182880" rIns="365760">
            <a:normAutofit/>
          </a:bodyPr>
          <a:lstStyle/>
          <a:p>
            <a:pPr lvl="0" algn="just"/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Memberikan kesempatan kepada dan mendorong mahasiswa untuk melakukan inovasi sosial dengan mengkaji, mengkritik, dan merevisi praktik-praktik sosial dan cara-cara pemecahan masalah yang telah ada dan dilaksanakan selama ini.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/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Menanamkan jati diri, sikap positif, dan </a:t>
            </a:r>
            <a:r>
              <a:rPr lang="id-ID" sz="2800" b="1" i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self concept</a:t>
            </a: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serta </a:t>
            </a:r>
            <a:r>
              <a:rPr lang="id-ID" sz="2800" b="1" i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self efficacy</a:t>
            </a: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pada diri mahasiswa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  <p:pic>
        <p:nvPicPr>
          <p:cNvPr id="10242" name="Picture 2" descr="C:\Users\WINDOWS 8\Documents\FILSAFAT\13025969881568792935_300x223.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0"/>
            <a:ext cx="3924300" cy="2917063"/>
          </a:xfrm>
          <a:prstGeom prst="rect">
            <a:avLst/>
          </a:prstGeom>
          <a:noFill/>
        </p:spPr>
      </p:pic>
      <p:pic>
        <p:nvPicPr>
          <p:cNvPr id="10244" name="Picture 4" descr="C:\Users\WINDOWS 8\Documents\kurikulum 2013\20130531hari-bu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4114800" cy="273851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62400"/>
            <a:ext cx="9144000" cy="28956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Perkembangan ilmu-ilmu sosial di Indonesia tidak lepas dari pengaruh perkembangan ilmu sosial yang ada di Barat. </a:t>
            </a:r>
            <a:endParaRPr lang="en-US" b="1" dirty="0" smtClean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Selama ini perkembangan ilmu sosial di Indonesia terkesan didominasi pemikiran barat.</a:t>
            </a:r>
            <a:endParaRPr lang="en-US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C:\Users\WINDOWS 8\Documents\FILSAFAT\marx-en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466" y="0"/>
            <a:ext cx="5572534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WINDOWS 8\Documents\FILSAFAT\23filsaf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624840"/>
            <a:ext cx="3219450" cy="25755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INDOWS 8\Documents\kurikulum 2013\kurikulum-baru.jpg"/>
          <p:cNvPicPr>
            <a:picLocks noChangeAspect="1" noChangeArrowheads="1"/>
          </p:cNvPicPr>
          <p:nvPr/>
        </p:nvPicPr>
        <p:blipFill>
          <a:blip r:embed="rId2">
            <a:lum bright="-89000" contrast="-88000"/>
          </a:blip>
          <a:srcRect/>
          <a:stretch>
            <a:fillRect/>
          </a:stretch>
        </p:blipFill>
        <p:spPr bwMode="auto">
          <a:xfrm>
            <a:off x="0" y="1524000"/>
            <a:ext cx="4876800" cy="4876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828800"/>
            <a:ext cx="5562600" cy="4114800"/>
          </a:xfrm>
        </p:spPr>
        <p:txBody>
          <a:bodyPr>
            <a:normAutofit/>
          </a:bodyPr>
          <a:lstStyle/>
          <a:p>
            <a:pPr lvl="2">
              <a:buFont typeface="Courier New" pitchFamily="49" charset="0"/>
              <a:buChar char="o"/>
            </a:pP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Bersifat </a:t>
            </a:r>
            <a:r>
              <a:rPr lang="id-ID" sz="2800" b="1" i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buttom up-down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2">
              <a:buFont typeface="Courier New" pitchFamily="49" charset="0"/>
              <a:buChar char="o"/>
            </a:pP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Kolaborasi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2">
              <a:buFont typeface="Courier New" pitchFamily="49" charset="0"/>
              <a:buChar char="o"/>
            </a:pP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Integratif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2">
              <a:buFont typeface="Courier New" pitchFamily="49" charset="0"/>
              <a:buChar char="o"/>
            </a:pP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Fokus makna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2">
              <a:buFont typeface="Courier New" pitchFamily="49" charset="0"/>
              <a:buChar char="o"/>
            </a:pP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Sistem berpikir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2">
              <a:buFont typeface="Courier New" pitchFamily="49" charset="0"/>
              <a:buChar char="o"/>
            </a:pP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Realitas kehidupan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2">
              <a:buFont typeface="Courier New" pitchFamily="49" charset="0"/>
              <a:buChar char="o"/>
            </a:pP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Dinamika masyarakat kecil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Font typeface="Courier New" pitchFamily="49" charset="0"/>
              <a:buChar char="o"/>
            </a:pPr>
            <a:endParaRPr lang="en-US" sz="2800" b="1" dirty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ZAMRONI : </a:t>
            </a:r>
            <a:r>
              <a:rPr kumimoji="0" lang="id-ID" sz="3200" b="1" i="0" u="none" strike="noStrike" kern="1200" cap="none" spc="0" normalizeH="0" baseline="0" noProof="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MEMBANGUN TRADISI BARU</a:t>
            </a:r>
            <a:r>
              <a:rPr kumimoji="0" lang="en-US" sz="3200" b="1" i="0" u="none" strike="noStrike" kern="1200" cap="none" spc="0" normalizeH="0" baseline="0" noProof="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DALAM PEMBELAJARAN IPS DI SD</a:t>
            </a:r>
            <a:r>
              <a:rPr kumimoji="0" lang="en-US" sz="3200" b="1" i="0" u="none" strike="noStrike" kern="1200" cap="none" spc="0" normalizeH="0" noProof="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DAN SMP</a:t>
            </a:r>
            <a:endParaRPr kumimoji="0" lang="en-US" sz="3200" b="1" i="0" u="none" strike="noStrike" kern="1200" cap="none" spc="0" normalizeH="0" baseline="0" noProof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 descr="C:\Users\WINDOWS 8\Documents\FILSAFAT\zamroni.jas_.ok 2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752600"/>
            <a:ext cx="3718652" cy="4257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&quot;No&quot; Symbol 5"/>
          <p:cNvSpPr/>
          <p:nvPr/>
        </p:nvSpPr>
        <p:spPr>
          <a:xfrm rot="18067292">
            <a:off x="6129193" y="2169821"/>
            <a:ext cx="1855350" cy="1850912"/>
          </a:xfrm>
          <a:prstGeom prst="noSmoking">
            <a:avLst>
              <a:gd name="adj" fmla="val 22210"/>
            </a:avLst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4114800" tIns="2194560" rIns="2377440" bIns="1828800" rtlCol="0" anchor="ctr" anchorCtr="1">
            <a:prstTxWarp prst="textCircle">
              <a:avLst/>
            </a:prstTxWarp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Stencil" pitchFamily="82" charset="0"/>
              </a:rPr>
              <a:t>             </a:t>
            </a:r>
            <a:r>
              <a:rPr lang="en-US" sz="1600" b="1" dirty="0" err="1" smtClean="0">
                <a:solidFill>
                  <a:schemeClr val="bg2"/>
                </a:solidFill>
                <a:latin typeface="Stencil" pitchFamily="82" charset="0"/>
              </a:rPr>
              <a:t>Dendi</a:t>
            </a:r>
            <a:r>
              <a:rPr lang="en-US" sz="1600" b="1" dirty="0" smtClean="0">
                <a:solidFill>
                  <a:schemeClr val="bg2"/>
                </a:solidFill>
                <a:latin typeface="Stencil" pitchFamily="82" charset="0"/>
              </a:rPr>
              <a:t> tri </a:t>
            </a:r>
            <a:r>
              <a:rPr lang="en-US" sz="1600" b="1" dirty="0" err="1" smtClean="0">
                <a:solidFill>
                  <a:schemeClr val="bg2"/>
                </a:solidFill>
                <a:latin typeface="Stencil" pitchFamily="82" charset="0"/>
              </a:rPr>
              <a:t>suarno</a:t>
            </a:r>
            <a:r>
              <a:rPr lang="en-US" sz="1600" b="1" dirty="0" smtClean="0">
                <a:solidFill>
                  <a:schemeClr val="bg2"/>
                </a:solidFill>
                <a:latin typeface="Stencil" pitchFamily="82" charset="0"/>
              </a:rPr>
              <a:t>               </a:t>
            </a:r>
            <a:r>
              <a:rPr lang="en-US" sz="1600" b="1" dirty="0" err="1" smtClean="0">
                <a:solidFill>
                  <a:schemeClr val="bg2"/>
                </a:solidFill>
                <a:latin typeface="Stencil" pitchFamily="82" charset="0"/>
              </a:rPr>
              <a:t>pps</a:t>
            </a:r>
            <a:r>
              <a:rPr lang="en-US" sz="1600" b="1" dirty="0" smtClean="0">
                <a:solidFill>
                  <a:schemeClr val="bg2"/>
                </a:solidFill>
                <a:latin typeface="Stencil" pitchFamily="82" charset="0"/>
              </a:rPr>
              <a:t> </a:t>
            </a:r>
            <a:r>
              <a:rPr lang="en-US" sz="1600" b="1" dirty="0" err="1" smtClean="0">
                <a:solidFill>
                  <a:schemeClr val="bg2"/>
                </a:solidFill>
                <a:latin typeface="Stencil" pitchFamily="82" charset="0"/>
              </a:rPr>
              <a:t>uny</a:t>
            </a:r>
            <a:endParaRPr lang="en-US" sz="1600" b="1" dirty="0" smtClean="0">
              <a:solidFill>
                <a:schemeClr val="bg2"/>
              </a:solidFill>
              <a:latin typeface="Stencil" pitchFamily="82" charset="0"/>
            </a:endParaRPr>
          </a:p>
          <a:p>
            <a:endParaRPr lang="en-US" sz="1600" b="1" dirty="0" smtClean="0">
              <a:solidFill>
                <a:schemeClr val="bg2"/>
              </a:solidFill>
              <a:latin typeface="Stencil" pitchFamily="82" charset="0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6324600" y="3200400"/>
            <a:ext cx="152400" cy="152400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7696200" y="2895600"/>
            <a:ext cx="152400" cy="152400"/>
          </a:xfrm>
          <a:prstGeom prst="star7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 rot="20704540">
            <a:off x="6942728" y="2734672"/>
            <a:ext cx="76200" cy="762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747067">
            <a:off x="6738708" y="2890960"/>
            <a:ext cx="79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tencil" pitchFamily="82" charset="0"/>
              </a:rPr>
              <a:t>pips</a:t>
            </a:r>
            <a:endParaRPr lang="en-US" dirty="0">
              <a:solidFill>
                <a:schemeClr val="bg1"/>
              </a:solidFill>
              <a:latin typeface="Stencil" pitchFamily="82" charset="0"/>
            </a:endParaRPr>
          </a:p>
        </p:txBody>
      </p:sp>
      <p:pic>
        <p:nvPicPr>
          <p:cNvPr id="9" name="Picture 3" descr="G:\Media Pembelajaran Karya Ku\bahan\483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3695700" cy="3695700"/>
          </a:xfrm>
          <a:prstGeom prst="rect">
            <a:avLst/>
          </a:prstGeom>
          <a:noFill/>
        </p:spPr>
      </p:pic>
      <p:pic>
        <p:nvPicPr>
          <p:cNvPr id="4099" name="Picture 3" descr="C:\Users\WINDOWS 8\Documents\4459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114800"/>
            <a:ext cx="6282983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2971799"/>
          </a:xfrm>
          <a:solidFill>
            <a:schemeClr val="tx1">
              <a:alpha val="72000"/>
            </a:schemeClr>
          </a:solidFill>
        </p:spPr>
        <p:txBody>
          <a:bodyPr/>
          <a:lstStyle/>
          <a:p>
            <a:pPr algn="just"/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Teori sosial barat memberi banyak pengaruh pada peta keilmuan sosial di Indonesia. </a:t>
            </a:r>
            <a:endParaRPr lang="en-US" b="1" dirty="0" smtClean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/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Fakta bahwa sebagaian besar ilmu sosial dan humaniora di masyarakat (negara) berkembang datang dari barat 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9144000" cy="2438400"/>
          </a:xfrm>
          <a:solidFill>
            <a:schemeClr val="tx1">
              <a:alpha val="90000"/>
            </a:schemeClr>
          </a:solidFill>
        </p:spPr>
        <p:txBody>
          <a:bodyPr lIns="91440" tIns="182880" rIns="365760">
            <a:normAutofit lnSpcReduction="10000"/>
          </a:bodyPr>
          <a:lstStyle/>
          <a:p>
            <a:pPr algn="just">
              <a:buNone/>
            </a:pP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	</a:t>
            </a: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Kuatnya pengaruh ilmu sosial Barat tersebut lebih disebabkan masalah internal intelektual-akademisi Indonesia sendiri, mereka telah terpuaskan dengan meniru apa yang berkembang di Barat</a:t>
            </a:r>
            <a:r>
              <a:rPr lang="en-US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2800"/>
            <a:ext cx="9144000" cy="3505200"/>
          </a:xfrm>
        </p:spPr>
        <p:txBody>
          <a:bodyPr lIns="182880" rIns="365760">
            <a:normAutofit fontScale="925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Hegemoni teori sosial barat tidak bisa dipungkiri masih menjadi mahzab yang selalu menghiasi bangku perkuliahan. </a:t>
            </a:r>
            <a:endParaRPr lang="en-US" b="1" dirty="0" smtClean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Font typeface="Wingdings" pitchFamily="2" charset="2"/>
              <a:buChar char="§"/>
            </a:pP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Dalam sosiologi, jika akan mengetahui tentang kapitalisme maka rujukannya selalu teori yang dikemukakan </a:t>
            </a: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Karl Marx</a:t>
            </a: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apabila ingin tahu tentang legitimasi dan birokrasi, maka acuannya </a:t>
            </a: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Marx Weber</a:t>
            </a:r>
            <a:endParaRPr lang="en-US" b="1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5" name="Picture 3" descr="C:\Users\WINDOWS 8\Documents\FILSAFAT\BiografiKarlMarx-PakarEkonomiPolitik.jpg"/>
          <p:cNvPicPr>
            <a:picLocks noChangeAspect="1" noChangeArrowheads="1"/>
          </p:cNvPicPr>
          <p:nvPr/>
        </p:nvPicPr>
        <p:blipFill>
          <a:blip r:embed="rId2"/>
          <a:srcRect b="23378"/>
          <a:stretch>
            <a:fillRect/>
          </a:stretch>
        </p:blipFill>
        <p:spPr bwMode="auto">
          <a:xfrm>
            <a:off x="5562600" y="-1"/>
            <a:ext cx="3581400" cy="3276601"/>
          </a:xfrm>
          <a:prstGeom prst="rect">
            <a:avLst/>
          </a:prstGeom>
          <a:noFill/>
        </p:spPr>
      </p:pic>
      <p:pic>
        <p:nvPicPr>
          <p:cNvPr id="3076" name="Picture 4" descr="C:\Users\WINDOWS 8\Documents\FILSAFAT\e208d5104268085aecc7ece94f6f710e_M.jpg"/>
          <p:cNvPicPr>
            <a:picLocks noChangeAspect="1" noChangeArrowheads="1"/>
          </p:cNvPicPr>
          <p:nvPr/>
        </p:nvPicPr>
        <p:blipFill>
          <a:blip r:embed="rId3"/>
          <a:srcRect r="15000" b="13894"/>
          <a:stretch>
            <a:fillRect/>
          </a:stretch>
        </p:blipFill>
        <p:spPr bwMode="auto">
          <a:xfrm>
            <a:off x="0" y="0"/>
            <a:ext cx="2590800" cy="3352800"/>
          </a:xfrm>
          <a:prstGeom prst="rect">
            <a:avLst/>
          </a:prstGeom>
          <a:noFill/>
        </p:spPr>
      </p:pic>
      <p:pic>
        <p:nvPicPr>
          <p:cNvPr id="3078" name="Picture 6" descr="C:\Users\WINDOWS 8\Documents\FILSAFAT\alderaan-planet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066800"/>
            <a:ext cx="2743201" cy="106679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419599"/>
          </a:xfrm>
          <a:solidFill>
            <a:schemeClr val="tx1">
              <a:alpha val="67000"/>
            </a:schemeClr>
          </a:solidFill>
        </p:spPr>
        <p:txBody>
          <a:bodyPr lIns="182880" rIns="274320">
            <a:normAutofit fontScale="92500" lnSpcReduction="2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Pribumisasi merupakan sikap ketidakpuasan terhadap ilmu sosial Barat yang dikembangkan di suatu kawasan, karena dianggap tidak mampu menjelaskan dan memecahkan problem masyarakat yang timbul. </a:t>
            </a:r>
            <a:endParaRPr lang="en-US" b="1" dirty="0" smtClean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Font typeface="Courier New" pitchFamily="49" charset="0"/>
              <a:buChar char="o"/>
            </a:pP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Pribumisasi  merupakan metode alternatif terhadap ketidakpuasan  ilmuwan atas dominasi ilmu sosial barat kepada ilmu sosial pribumi. </a:t>
            </a:r>
            <a:endParaRPr lang="en-US" b="1" dirty="0" smtClean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just">
              <a:buFont typeface="Courier New" pitchFamily="49" charset="0"/>
              <a:buChar char="o"/>
            </a:pPr>
            <a:r>
              <a:rPr lang="id-ID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pribumisasi adalah pencarian identitas ilmu-ilmu sosial Indonesia di tengah-tengah komunitas ilmu sosial lain.</a:t>
            </a:r>
            <a:endParaRPr lang="en-US" b="1" dirty="0" smtClean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467600" cy="762000"/>
          </a:xfrm>
        </p:spPr>
        <p:txBody>
          <a:bodyPr>
            <a:noAutofit/>
          </a:bodyPr>
          <a:lstStyle/>
          <a:p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Masalah Dalam</a:t>
            </a:r>
            <a:r>
              <a:rPr lang="en-US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Perkembangan Ilmu Sosial</a:t>
            </a:r>
            <a:endParaRPr lang="en-US" sz="2800" b="1" dirty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81600"/>
          </a:xfrm>
          <a:solidFill>
            <a:schemeClr val="tx1">
              <a:alpha val="52000"/>
            </a:schemeClr>
          </a:solidFill>
        </p:spPr>
        <p:txBody>
          <a:bodyPr lIns="274320" rIns="274320">
            <a:no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Ada bias </a:t>
            </a:r>
            <a:r>
              <a:rPr lang="id-ID" sz="2800" b="1" i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eurosentris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Ada pengabaian umum terhadap tradisi filsafat dan sastra lokal. 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Kurang kreativitas atau ketidakmampuan para ilmuan sosial untuk melahirkan teori dan metode yang orisinal. 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Mimesis (peniruan) terlihat dalam pengadopsian yang tidak kritis terhadap model ilmu sosial barat.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Diskursus Eropa mengenai masyarakat non barat cendrung mengarah pada konstruksi esensialis yang mengkonfirmasi bahwa dirinya adalah kebalikan dari Eropa.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57600"/>
            <a:ext cx="9144000" cy="3200400"/>
          </a:xfrm>
        </p:spPr>
        <p:txBody>
          <a:bodyPr lIns="365760" rIns="365760">
            <a:norm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Tiadanya sudut pandang minoritas.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Adanya dominasi intelektual negara dunia ketiga oleh kekuatan ilmu sosial eropa.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id-ID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Telaah ilmu sosial dunia ketiga dianggap tidak penting sebagian karena wataknya yang polemis dan retorik plus konseptualisasi yang tidak memada</a:t>
            </a:r>
            <a:r>
              <a:rPr lang="en-US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</a:t>
            </a:r>
            <a:endParaRPr lang="en-US" sz="2800" b="1" dirty="0" smtClean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76200"/>
            <a:ext cx="7467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Masalah Dalam</a:t>
            </a:r>
            <a:r>
              <a:rPr kumimoji="0" lang="en-US" sz="2800" b="1" i="0" u="none" strike="noStrike" kern="1200" cap="none" spc="0" normalizeH="0" baseline="0" noProof="0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d-ID" sz="2800" b="1" i="0" u="none" strike="noStrike" kern="1200" cap="none" spc="0" normalizeH="0" baseline="0" noProof="0" dirty="0" smtClean="0">
                <a:ln w="10541" cmpd="sng">
                  <a:solidFill>
                    <a:srgbClr val="FFC000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Perkembangan Ilmu Sosial</a:t>
            </a:r>
            <a:endParaRPr kumimoji="0" lang="en-US" sz="2800" b="1" i="0" u="none" strike="noStrike" kern="1200" cap="none" spc="0" normalizeH="0" baseline="0" noProof="0" dirty="0">
              <a:ln w="10541" cmpd="sng">
                <a:solidFill>
                  <a:srgbClr val="FFC000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WINDOWS 8\Documents\FILSAFAT\socrates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066800"/>
            <a:ext cx="3733800" cy="2368629"/>
          </a:xfrm>
          <a:prstGeom prst="rect">
            <a:avLst/>
          </a:prstGeom>
          <a:noFill/>
        </p:spPr>
      </p:pic>
      <p:pic>
        <p:nvPicPr>
          <p:cNvPr id="8195" name="Picture 3" descr="C:\Users\WINDOWS 8\Documents\FILSAFAT\aristotle_st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2271713" cy="272878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Alfred </a:t>
            </a:r>
            <a:r>
              <a:rPr lang="en-US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Sauvy</a:t>
            </a:r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1952</a:t>
            </a:r>
            <a:endParaRPr lang="en-US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Content Placeholder 3" descr="http://media.tumblr.com/tumblr_m0tc3ktiHl1qgnpij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718</Words>
  <Application>Microsoft Office PowerPoint</Application>
  <PresentationFormat>On-screen Show (4:3)</PresentationFormat>
  <Paragraphs>72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KONSEP PRIBUMISASI ( INDIGENOUSASI) ILMU SOSIAL  OLEH: DENDI TRI SUARNO </vt:lpstr>
      <vt:lpstr>Slide 2</vt:lpstr>
      <vt:lpstr>Slide 3</vt:lpstr>
      <vt:lpstr>Slide 4</vt:lpstr>
      <vt:lpstr>Slide 5</vt:lpstr>
      <vt:lpstr>Slide 6</vt:lpstr>
      <vt:lpstr>Masalah Dalam Perkembangan Ilmu Sosial</vt:lpstr>
      <vt:lpstr>Slide 8</vt:lpstr>
      <vt:lpstr>Alfred Sauvy, 1952</vt:lpstr>
      <vt:lpstr>Slide 10</vt:lpstr>
      <vt:lpstr>Alasan Terjadinya Pribumisasi </vt:lpstr>
      <vt:lpstr>Upaya Indigenousasi Ilmu Sosial di Indonesia</vt:lpstr>
      <vt:lpstr>Slide 13</vt:lpstr>
      <vt:lpstr>Slide 14</vt:lpstr>
      <vt:lpstr>Slide 15</vt:lpstr>
      <vt:lpstr>Konsep Ekonomi Pancasila Mubyarto</vt:lpstr>
      <vt:lpstr>Slide 17</vt:lpstr>
      <vt:lpstr>ZAMRONI : MEMBANGUN TRADISI BARU DALAM PEMBELAJARAN IPS DI PERGURUAN TINGGI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8</dc:creator>
  <cp:lastModifiedBy>WINDOWS 8</cp:lastModifiedBy>
  <cp:revision>72</cp:revision>
  <dcterms:created xsi:type="dcterms:W3CDTF">2006-08-16T00:00:00Z</dcterms:created>
  <dcterms:modified xsi:type="dcterms:W3CDTF">2013-12-03T00:11:41Z</dcterms:modified>
</cp:coreProperties>
</file>