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511" r:id="rId2"/>
    <p:sldId id="682" r:id="rId3"/>
    <p:sldId id="683" r:id="rId4"/>
    <p:sldId id="684" r:id="rId5"/>
    <p:sldId id="687" r:id="rId6"/>
    <p:sldId id="686" r:id="rId7"/>
    <p:sldId id="685" r:id="rId8"/>
    <p:sldId id="688" r:id="rId9"/>
    <p:sldId id="689" r:id="rId10"/>
    <p:sldId id="690" r:id="rId11"/>
    <p:sldId id="691" r:id="rId12"/>
    <p:sldId id="692" r:id="rId13"/>
    <p:sldId id="694" r:id="rId14"/>
    <p:sldId id="695" r:id="rId15"/>
    <p:sldId id="693" r:id="rId16"/>
    <p:sldId id="681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10000"/>
      </a:spcBef>
      <a:spcAft>
        <a:spcPct val="0"/>
      </a:spcAft>
      <a:buClr>
        <a:srgbClr val="FF0000"/>
      </a:buClr>
      <a:buFont typeface="Wingdings" pitchFamily="2" charset="2"/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buClr>
        <a:srgbClr val="FF0000"/>
      </a:buClr>
      <a:buFont typeface="Wingdings" pitchFamily="2" charset="2"/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buClr>
        <a:srgbClr val="FF0000"/>
      </a:buClr>
      <a:buFont typeface="Wingdings" pitchFamily="2" charset="2"/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buClr>
        <a:srgbClr val="FF0000"/>
      </a:buClr>
      <a:buFont typeface="Wingdings" pitchFamily="2" charset="2"/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buClr>
        <a:srgbClr val="FF0000"/>
      </a:buClr>
      <a:buFont typeface="Wingdings" pitchFamily="2" charset="2"/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0066"/>
    <a:srgbClr val="FFFFFF"/>
    <a:srgbClr val="FF0000"/>
    <a:srgbClr val="F25888"/>
    <a:srgbClr val="006600"/>
    <a:srgbClr val="009900"/>
    <a:srgbClr val="33CC33"/>
    <a:srgbClr val="9E6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3250" autoAdjust="0"/>
  </p:normalViewPr>
  <p:slideViewPr>
    <p:cSldViewPr>
      <p:cViewPr>
        <p:scale>
          <a:sx n="60" d="100"/>
          <a:sy n="60" d="100"/>
        </p:scale>
        <p:origin x="-133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F15AE3C-2D83-4508-9271-428168B6BB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9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F480D-DBDA-46CD-B424-CA0D8A403D2F}" type="datetimeFigureOut">
              <a:rPr lang="en-US" smtClean="0"/>
              <a:t>07-Oct-16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60DDC-DF1F-4270-8DB8-AC1BEB379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alnut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sz="18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8738" y="2217738"/>
            <a:ext cx="9334501" cy="18415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-58738" y="2401888"/>
            <a:ext cx="9334501" cy="1857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58738" y="2587625"/>
            <a:ext cx="403226" cy="42703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-58738" y="1752600"/>
            <a:ext cx="1211263" cy="558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39763" y="1938338"/>
            <a:ext cx="514350" cy="650875"/>
          </a:xfrm>
          <a:prstGeom prst="ellipse">
            <a:avLst/>
          </a:prstGeom>
          <a:solidFill>
            <a:srgbClr val="CC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196850" y="2030413"/>
            <a:ext cx="736600" cy="465137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96838" y="1752600"/>
            <a:ext cx="477838" cy="55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96838" y="1752600"/>
            <a:ext cx="588963" cy="835025"/>
          </a:xfrm>
          <a:prstGeom prst="rtTriangle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 rot="5400000">
            <a:off x="-2058193" y="4594503"/>
            <a:ext cx="4481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AU" sz="1800" b="1" dirty="0">
                <a:solidFill>
                  <a:srgbClr val="D60093"/>
                </a:solidFill>
                <a:latin typeface="Microsoft Sans Serif" pitchFamily="34" charset="0"/>
              </a:rPr>
              <a:t>© Yosa A. Alzuhdy – </a:t>
            </a:r>
            <a:r>
              <a:rPr lang="en-AU" sz="1800" b="1" dirty="0" smtClean="0">
                <a:solidFill>
                  <a:srgbClr val="0000CC"/>
                </a:solidFill>
                <a:latin typeface="Microsoft Sans Serif" pitchFamily="34" charset="0"/>
              </a:rPr>
              <a:t>English Department</a:t>
            </a:r>
            <a:endParaRPr lang="en-AU" sz="18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0696" y="2819400"/>
            <a:ext cx="8305800" cy="31242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81075" y="304800"/>
            <a:ext cx="81629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38" y="361694"/>
            <a:ext cx="1545288" cy="1562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6D1FC7C1-9F33-409F-A203-949039E53251}" type="slidenum">
              <a:rPr lang="ar-SA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>
                <a:alpha val="21000"/>
              </a:srgbClr>
            </a:gs>
            <a:gs pos="50000">
              <a:srgbClr val="FFFF00">
                <a:alpha val="27000"/>
              </a:srgbClr>
            </a:gs>
            <a:gs pos="75000">
              <a:srgbClr val="01A78F">
                <a:alpha val="24000"/>
              </a:srgbClr>
            </a:gs>
            <a:gs pos="100000">
              <a:srgbClr val="3366FF">
                <a:alpha val="11000"/>
              </a:srgb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Medium wood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86216"/>
            <a:ext cx="8813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82835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006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 smtClean="0">
                <a:solidFill>
                  <a:srgbClr val="3333C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89622C-85FB-4F43-94BA-617888634F5F}" type="slidenum">
              <a:rPr lang="ar-SA"/>
              <a:pPr>
                <a:defRPr/>
              </a:pPr>
              <a:t>‹#›</a:t>
            </a:fld>
            <a:endParaRPr lang="en-A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4300" y="1120775"/>
            <a:ext cx="406400" cy="573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85825"/>
            <a:ext cx="9410700" cy="10953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-114300" y="990600"/>
            <a:ext cx="9410700" cy="130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-114300" y="0"/>
            <a:ext cx="1222375" cy="7508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88963" y="250825"/>
            <a:ext cx="520700" cy="873125"/>
          </a:xfrm>
          <a:prstGeom prst="ellipse">
            <a:avLst/>
          </a:prstGeom>
          <a:solidFill>
            <a:srgbClr val="CC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42875" y="373063"/>
            <a:ext cx="742950" cy="6254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-152400" y="0"/>
            <a:ext cx="482600" cy="750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-152400" y="0"/>
            <a:ext cx="593725" cy="1120775"/>
          </a:xfrm>
          <a:prstGeom prst="rtTriangle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5400000">
            <a:off x="-2052637" y="3722688"/>
            <a:ext cx="445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AU" sz="1800" b="1" dirty="0" smtClean="0">
                <a:solidFill>
                  <a:srgbClr val="D60093"/>
                </a:solidFill>
                <a:latin typeface="Arial" charset="0"/>
              </a:rPr>
              <a:t>Intermediate Structure – SBI</a:t>
            </a:r>
            <a:r>
              <a:rPr lang="en-AU" sz="1800" b="1" baseline="0" dirty="0" smtClean="0">
                <a:solidFill>
                  <a:srgbClr val="D60093"/>
                </a:solidFill>
                <a:latin typeface="Arial" charset="0"/>
              </a:rPr>
              <a:t> </a:t>
            </a:r>
            <a:r>
              <a:rPr lang="en-AU" sz="1800" b="1" dirty="0" smtClean="0">
                <a:solidFill>
                  <a:srgbClr val="D60093"/>
                </a:solidFill>
                <a:latin typeface="Arial" charset="0"/>
              </a:rPr>
              <a:t>6217</a:t>
            </a:r>
            <a:endParaRPr lang="en-AU" sz="1800" b="1" dirty="0">
              <a:solidFill>
                <a:srgbClr val="D60093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279400" y="650544"/>
            <a:ext cx="914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 b="1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B9772DC-CEE0-49DC-8B44-3A4B12FAAFD1}" type="slidenum">
              <a:rPr lang="ar-SA"/>
              <a:pPr>
                <a:defRPr/>
              </a:pPr>
              <a:t>‹#›</a:t>
            </a:fld>
            <a:endParaRPr lang="en-AU"/>
          </a:p>
        </p:txBody>
      </p:sp>
      <p:sp>
        <p:nvSpPr>
          <p:cNvPr id="4116" name="Text Box 20"/>
          <p:cNvSpPr txBox="1">
            <a:spLocks noChangeArrowheads="1"/>
          </p:cNvSpPr>
          <p:nvPr userDrawn="1"/>
        </p:nvSpPr>
        <p:spPr bwMode="auto">
          <a:xfrm rot="5400000">
            <a:off x="-358374" y="6061416"/>
            <a:ext cx="1065997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tabLst>
                <a:tab pos="577850" algn="l"/>
                <a:tab pos="1082675" algn="l"/>
                <a:tab pos="4524375" algn="l"/>
                <a:tab pos="5029200" algn="l"/>
              </a:tabLst>
              <a:defRPr/>
            </a:pPr>
            <a:r>
              <a:rPr lang="en-US" sz="1400" b="1" dirty="0" smtClean="0">
                <a:solidFill>
                  <a:srgbClr val="0000CC"/>
                </a:solidFill>
              </a:rPr>
              <a:t>©Yosa-UNY</a:t>
            </a:r>
            <a:endParaRPr lang="en-US" sz="1400" b="1" dirty="0">
              <a:solidFill>
                <a:srgbClr val="0000C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83255"/>
            <a:ext cx="767449" cy="775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None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458200" cy="1470025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</a:rPr>
              <a:t>Intermediate Structure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7200" b="1" dirty="0" smtClean="0"/>
              <a:t>Auxiliary Verbs</a:t>
            </a:r>
            <a:endParaRPr lang="id-ID" sz="5400" b="1" dirty="0" smtClean="0">
              <a:solidFill>
                <a:srgbClr val="FF0066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743200"/>
            <a:ext cx="8496300" cy="37338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0000CC"/>
                </a:solidFill>
              </a:rPr>
              <a:t>Special Semester 2015-2016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i="1" dirty="0" smtClean="0">
              <a:solidFill>
                <a:srgbClr val="1111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i="1" dirty="0" smtClean="0">
              <a:solidFill>
                <a:srgbClr val="1111F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© Yosa A. Alzuhdy, M.Hum.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        </a:t>
            </a:r>
            <a:r>
              <a:rPr lang="en-US" dirty="0" smtClean="0">
                <a:solidFill>
                  <a:schemeClr val="tx2"/>
                </a:solidFill>
              </a:rPr>
              <a:t>0815 7887 1437 | </a:t>
            </a:r>
            <a:r>
              <a:rPr lang="en-US" dirty="0">
                <a:solidFill>
                  <a:schemeClr val="tx2"/>
                </a:solidFill>
                <a:sym typeface="Wingdings"/>
              </a:rPr>
              <a:t> </a:t>
            </a:r>
            <a:r>
              <a:rPr lang="en-US" dirty="0" smtClean="0">
                <a:solidFill>
                  <a:schemeClr val="tx2"/>
                </a:solidFill>
              </a:rPr>
              <a:t>0811 2545 567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 </a:t>
            </a:r>
            <a:r>
              <a:rPr lang="en-US" dirty="0" smtClean="0">
                <a:solidFill>
                  <a:srgbClr val="0000CC"/>
                </a:solidFill>
                <a:sym typeface="Wingdings"/>
              </a:rPr>
              <a:t>yosa@uny.a</a:t>
            </a:r>
            <a:r>
              <a:rPr lang="en-US" dirty="0" smtClean="0">
                <a:solidFill>
                  <a:srgbClr val="0000CC"/>
                </a:solidFill>
                <a:sym typeface="Wingdings"/>
              </a:rPr>
              <a:t>c.id</a:t>
            </a:r>
            <a:endParaRPr lang="en-US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C3300"/>
                </a:solidFill>
              </a:rPr>
              <a:t>English Language and Literature Study Program</a:t>
            </a:r>
            <a:endParaRPr lang="en-US" sz="3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6600"/>
                </a:solidFill>
              </a:rPr>
              <a:t>English Department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A20202"/>
                </a:solidFill>
              </a:rPr>
              <a:t>State University of Yogyakarta </a:t>
            </a:r>
            <a:endParaRPr lang="id-ID" b="1" dirty="0" smtClean="0">
              <a:solidFill>
                <a:srgbClr val="A2020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338686" cy="33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938" y="4273264"/>
            <a:ext cx="299262" cy="29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69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10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30" y="76200"/>
            <a:ext cx="8698039" cy="672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978166" y="2676038"/>
            <a:ext cx="2293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wouldn’t move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30746" y="3120102"/>
            <a:ext cx="160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buy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581571" y="3545770"/>
            <a:ext cx="1080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385337" y="3552498"/>
            <a:ext cx="554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like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670759" y="3974068"/>
            <a:ext cx="2232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wouldn’t work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815773" y="4415502"/>
            <a:ext cx="1720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take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050820" y="4843800"/>
            <a:ext cx="1710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stop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315346" y="5269468"/>
            <a:ext cx="17055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help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04134" y="5710902"/>
            <a:ext cx="1718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wait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381209" y="6127532"/>
            <a:ext cx="1899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would enjoy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578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11</a:t>
            </a:fld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4" y="486102"/>
            <a:ext cx="8925154" cy="603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438314" y="2239446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444259" y="2741314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44259" y="3261578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444259" y="3763446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19477" y="4277013"/>
            <a:ext cx="40395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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444259" y="4801344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444259" y="5287446"/>
            <a:ext cx="3254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419477" y="5791200"/>
            <a:ext cx="40395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ahoma"/>
                <a:sym typeface="Wingdings"/>
              </a:rPr>
              <a:t></a:t>
            </a:r>
            <a:endParaRPr lang="en-US" sz="4000" b="1" dirty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6260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  <p:bldP spid="1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12</a:t>
            </a:fld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966"/>
            <a:ext cx="8839200" cy="669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254166" y="2929762"/>
            <a:ext cx="1343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eat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99743" y="3216166"/>
            <a:ext cx="22233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shouldn’t believe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474364" y="3765332"/>
            <a:ext cx="15949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think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817169" y="4190653"/>
            <a:ext cx="1251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go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608478" y="4613691"/>
            <a:ext cx="1295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try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331698" y="5029200"/>
            <a:ext cx="18803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shouldn’t read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925337" y="5451891"/>
            <a:ext cx="1606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shouldn‘t let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025307" y="5864423"/>
            <a:ext cx="14956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wait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017037" y="6276955"/>
            <a:ext cx="1638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should listen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0705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13</a:t>
            </a:fld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966"/>
            <a:ext cx="8839200" cy="669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204102" y="2929762"/>
            <a:ext cx="1619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eat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96351" y="3216166"/>
            <a:ext cx="24301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oughtn’t to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 believe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36506" y="3765332"/>
            <a:ext cx="18707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think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698549" y="4190653"/>
            <a:ext cx="1489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go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89857" y="4613691"/>
            <a:ext cx="1532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try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228304" y="4924098"/>
            <a:ext cx="20871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oughtn’t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read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06716" y="5451891"/>
            <a:ext cx="18434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oughtn‘t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let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06685" y="5864423"/>
            <a:ext cx="17328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wait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98417" y="6276955"/>
            <a:ext cx="18755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listen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0" y="119833"/>
            <a:ext cx="8737314" cy="128329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530571" y="2530366"/>
            <a:ext cx="876842" cy="24622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rgbClr val="0000CC"/>
                </a:solidFill>
                <a:latin typeface="Tahoma"/>
                <a:sym typeface="Wingdings"/>
              </a:rPr>
              <a:t>ought to</a:t>
            </a:r>
            <a:endParaRPr lang="en-US" sz="1600" b="1" dirty="0">
              <a:solidFill>
                <a:srgbClr val="0000CC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643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14</a:t>
            </a:fld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8" y="38730"/>
            <a:ext cx="8846022" cy="680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190968" y="2743200"/>
            <a:ext cx="16430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 believe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905000" y="3200400"/>
            <a:ext cx="14282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 listen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29554" y="3638857"/>
            <a:ext cx="13000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 read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186077" y="4080291"/>
            <a:ext cx="1133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 eat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28244" y="4524355"/>
            <a:ext cx="13817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mustn‘t go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778364" y="4968766"/>
            <a:ext cx="16815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mustn‘t steal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027002" y="5407223"/>
            <a:ext cx="1641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mustn‘t park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151374" y="5848657"/>
            <a:ext cx="1375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mustn‘t be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1856" y="6277302"/>
            <a:ext cx="6460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must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765952" y="6292721"/>
            <a:ext cx="4119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ahoma"/>
                <a:sym typeface="Wingdings"/>
              </a:rPr>
              <a:t>tell</a:t>
            </a:r>
            <a:endParaRPr lang="en-US" sz="2000" b="1" dirty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050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200" dirty="0" smtClean="0"/>
              <a:t>Now, do the exercises on </a:t>
            </a:r>
            <a:r>
              <a:rPr lang="en-US" sz="3200" dirty="0" err="1" smtClean="0"/>
              <a:t>BeSmart</a:t>
            </a:r>
            <a:r>
              <a:rPr lang="en-US" sz="3200" dirty="0" smtClean="0"/>
              <a:t> about </a:t>
            </a:r>
            <a:r>
              <a:rPr lang="en-US" sz="4400" b="1" dirty="0" smtClean="0"/>
              <a:t>Auxiliary Verbs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1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srgbClr val="000000"/>
              </a:solidFill>
            </a:endParaRPr>
          </a:p>
          <a:p>
            <a:pPr>
              <a:defRPr/>
            </a:pPr>
            <a:fld id="{6D1FC7C1-9F33-409F-A203-949039E53251}" type="slidenum">
              <a:rPr lang="ar-SA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402074"/>
            <a:ext cx="807720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400" b="1" dirty="0">
                <a:solidFill>
                  <a:srgbClr val="C00000"/>
                </a:solidFill>
                <a:latin typeface="Tahoma" pitchFamily="34" charset="0"/>
              </a:rPr>
              <a:t>PERFECT </a:t>
            </a:r>
            <a:r>
              <a:rPr lang="en-US" sz="4400" b="1" dirty="0" smtClean="0">
                <a:solidFill>
                  <a:srgbClr val="000000"/>
                </a:solidFill>
                <a:latin typeface="Tahoma" pitchFamily="34" charset="0"/>
              </a:rPr>
              <a:t>PRACTICE</a:t>
            </a:r>
            <a:endParaRPr lang="en-US" sz="44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spcBef>
                <a:spcPct val="1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400" b="1" dirty="0">
                <a:solidFill>
                  <a:srgbClr val="FF0000"/>
                </a:solidFill>
                <a:latin typeface="Tahoma" pitchFamily="34" charset="0"/>
              </a:rPr>
              <a:t>makes</a:t>
            </a:r>
          </a:p>
          <a:p>
            <a:pPr algn="ctr">
              <a:spcBef>
                <a:spcPct val="1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ahoma" pitchFamily="34" charset="0"/>
              </a:rPr>
              <a:t>PERFECT  </a:t>
            </a:r>
            <a:r>
              <a:rPr lang="en-US" sz="4400" b="1" dirty="0" smtClean="0">
                <a:solidFill>
                  <a:srgbClr val="000000"/>
                </a:solidFill>
                <a:latin typeface="Tahoma" pitchFamily="34" charset="0"/>
              </a:rPr>
              <a:t>RESULT</a:t>
            </a:r>
            <a:endParaRPr lang="en-US" sz="4400" b="1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is an auxiliary verb?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/>
              <a:t>An auxiliary verb is also called a helper verb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/>
              <a:t>It comes before some verbs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/>
              <a:t>Not all sentences have an auxiliary</a:t>
            </a:r>
          </a:p>
          <a:p>
            <a:pPr eaLnBrk="1" hangingPunct="1"/>
            <a:endParaRPr lang="en-GB" altLang="en-US" sz="2800" dirty="0"/>
          </a:p>
          <a:p>
            <a:pPr marL="457200" indent="-457200" eaLnBrk="1" hangingPunct="1">
              <a:buAutoNum type="arabicPeriod"/>
            </a:pPr>
            <a:r>
              <a:rPr lang="en-GB" altLang="en-US" sz="2800" dirty="0" smtClean="0"/>
              <a:t>Main Auxiliary Verbs : </a:t>
            </a:r>
            <a:r>
              <a:rPr lang="en-GB" altLang="en-US" sz="2800" dirty="0" smtClean="0">
                <a:solidFill>
                  <a:srgbClr val="FF0000"/>
                </a:solidFill>
              </a:rPr>
              <a:t>be, have, do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800" dirty="0" smtClean="0"/>
              <a:t>Modal Auxiliary Verbs : </a:t>
            </a:r>
            <a:r>
              <a:rPr lang="en-GB" altLang="en-US" sz="2800" dirty="0" smtClean="0">
                <a:solidFill>
                  <a:srgbClr val="FF0000"/>
                </a:solidFill>
              </a:rPr>
              <a:t>can, could, shall, should, will, would, may, might, must</a:t>
            </a:r>
          </a:p>
          <a:p>
            <a:pPr marL="457200" eaLnBrk="1" hangingPunct="1"/>
            <a:r>
              <a:rPr lang="en-GB" altLang="en-US" sz="2800" dirty="0" smtClean="0"/>
              <a:t>Similar to modals : </a:t>
            </a:r>
            <a:r>
              <a:rPr lang="en-GB" altLang="en-US" sz="2800" dirty="0" smtClean="0">
                <a:solidFill>
                  <a:srgbClr val="FF0000"/>
                </a:solidFill>
              </a:rPr>
              <a:t>ought to, have to, need to, be supposed to, be about to, etc…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02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Sentences with no auxiliary verb	</a:t>
            </a:r>
            <a:endParaRPr lang="en-US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 smtClean="0"/>
              <a:t>I played football last night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 smtClean="0"/>
              <a:t>I walk this way to school every day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 smtClean="0"/>
              <a:t>I like chocolate</a:t>
            </a:r>
          </a:p>
          <a:p>
            <a:pPr eaLnBrk="1" hangingPunct="1">
              <a:buFontTx/>
              <a:buNone/>
            </a:pPr>
            <a:endParaRPr lang="en-GB" altLang="en-US" sz="2800" dirty="0" smtClean="0"/>
          </a:p>
          <a:p>
            <a:pPr eaLnBrk="1" hangingPunct="1">
              <a:buFontTx/>
              <a:buNone/>
            </a:pPr>
            <a:endParaRPr lang="en-GB" altLang="en-US" sz="2800" dirty="0" smtClean="0"/>
          </a:p>
          <a:p>
            <a:pPr eaLnBrk="1" hangingPunct="1">
              <a:buFontTx/>
              <a:buNone/>
            </a:pPr>
            <a:r>
              <a:rPr lang="en-GB" altLang="en-US" sz="2800" dirty="0" smtClean="0"/>
              <a:t>Can you identify the verbs in these sentences?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27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2825" y="115888"/>
            <a:ext cx="8054975" cy="722312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Sentences with missing auxiliary verbs</a:t>
            </a:r>
            <a:endParaRPr lang="en-US" altLang="en-U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592763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0000CC"/>
                </a:solidFill>
              </a:rPr>
              <a:t>Can </a:t>
            </a:r>
            <a:r>
              <a:rPr lang="en-GB" altLang="en-US" sz="2800" dirty="0">
                <a:solidFill>
                  <a:srgbClr val="0000CC"/>
                </a:solidFill>
              </a:rPr>
              <a:t>you suggest </a:t>
            </a:r>
            <a:r>
              <a:rPr lang="en-GB" altLang="en-US" sz="2800" dirty="0" smtClean="0">
                <a:solidFill>
                  <a:srgbClr val="0000CC"/>
                </a:solidFill>
              </a:rPr>
              <a:t>the necessary auxiliary verbs?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I _____ walking along the dusty road yesterday.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Tomorrow I _____ swim for my school.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I _____ very good at maths.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Dad _____ the dishes because mum cooks the tea.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I _____ spell all of the words on my list.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The little girl _____ very happy now.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dirty="0" smtClean="0"/>
              <a:t>There _______ some students absent last week.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dirty="0" smtClean="0"/>
              <a:t>Each of the participants ________ given the same task.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dirty="0" smtClean="0"/>
              <a:t>Some of the news _____ just unbelievable.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dirty="0" smtClean="0"/>
              <a:t>All of the yard ______ covered with the leaves. </a:t>
            </a:r>
          </a:p>
        </p:txBody>
      </p:sp>
    </p:spTree>
    <p:extLst>
      <p:ext uri="{BB962C8B-B14F-4D97-AF65-F5344CB8AC3E}">
        <p14:creationId xmlns:p14="http://schemas.microsoft.com/office/powerpoint/2010/main" val="41426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 be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 smtClean="0">
                <a:solidFill>
                  <a:srgbClr val="FF0000"/>
                </a:solidFill>
              </a:rPr>
              <a:t>am, is, are, was, were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Is followed by the present or past participle in the sentence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e.g. </a:t>
            </a:r>
            <a:r>
              <a:rPr lang="en-GB" altLang="en-US" sz="2800" dirty="0"/>
              <a:t>	</a:t>
            </a:r>
            <a:r>
              <a:rPr lang="en-GB" altLang="en-US" sz="2800" dirty="0" smtClean="0"/>
              <a:t>I </a:t>
            </a:r>
            <a:r>
              <a:rPr lang="en-GB" altLang="en-US" sz="2800" dirty="0" smtClean="0">
                <a:solidFill>
                  <a:srgbClr val="FF0000"/>
                </a:solidFill>
              </a:rPr>
              <a:t>am </a:t>
            </a:r>
            <a:r>
              <a:rPr lang="en-GB" altLang="en-US" sz="2800" dirty="0" smtClean="0">
                <a:solidFill>
                  <a:srgbClr val="0000CC"/>
                </a:solidFill>
              </a:rPr>
              <a:t>going</a:t>
            </a:r>
            <a:r>
              <a:rPr lang="en-GB" altLang="en-US" sz="2800" dirty="0" smtClean="0"/>
              <a:t> to the park. </a:t>
            </a:r>
            <a:r>
              <a:rPr lang="en-GB" altLang="en-US" sz="2800" dirty="0" smtClean="0">
                <a:solidFill>
                  <a:srgbClr val="F83C3C"/>
                </a:solidFill>
              </a:rPr>
              <a:t>(going = present)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	Kylie </a:t>
            </a:r>
            <a:r>
              <a:rPr lang="en-GB" altLang="en-US" sz="2800" dirty="0" smtClean="0">
                <a:solidFill>
                  <a:srgbClr val="FF0000"/>
                </a:solidFill>
              </a:rPr>
              <a:t>is </a:t>
            </a:r>
            <a:r>
              <a:rPr lang="en-GB" altLang="en-US" sz="2800" dirty="0" smtClean="0">
                <a:solidFill>
                  <a:srgbClr val="0000CC"/>
                </a:solidFill>
              </a:rPr>
              <a:t>singing </a:t>
            </a:r>
            <a:r>
              <a:rPr lang="en-GB" altLang="en-US" sz="2800" dirty="0" smtClean="0"/>
              <a:t>at Wembley stadium.</a:t>
            </a:r>
          </a:p>
          <a:p>
            <a:pPr marL="1608138" indent="-693738" eaLnBrk="1" hangingPunct="1">
              <a:lnSpc>
                <a:spcPct val="80000"/>
              </a:lnSpc>
            </a:pPr>
            <a:r>
              <a:rPr lang="en-GB" altLang="en-US" sz="2800" dirty="0" smtClean="0"/>
              <a:t>Fish </a:t>
            </a:r>
            <a:r>
              <a:rPr lang="en-GB" altLang="en-US" sz="2800" dirty="0" smtClean="0">
                <a:solidFill>
                  <a:srgbClr val="FF0000"/>
                </a:solidFill>
              </a:rPr>
              <a:t>is </a:t>
            </a:r>
            <a:r>
              <a:rPr lang="en-GB" altLang="en-US" sz="2800" dirty="0" smtClean="0"/>
              <a:t>usually </a:t>
            </a:r>
            <a:r>
              <a:rPr lang="en-GB" altLang="en-US" sz="2800" dirty="0" smtClean="0">
                <a:solidFill>
                  <a:srgbClr val="0000CC"/>
                </a:solidFill>
              </a:rPr>
              <a:t>eaten </a:t>
            </a:r>
            <a:r>
              <a:rPr lang="en-GB" altLang="en-US" sz="2800" dirty="0" smtClean="0"/>
              <a:t>with chips. </a:t>
            </a:r>
            <a:r>
              <a:rPr lang="en-GB" altLang="en-US" sz="2800" dirty="0" smtClean="0">
                <a:solidFill>
                  <a:srgbClr val="F83C3C"/>
                </a:solidFill>
              </a:rPr>
              <a:t>(eaten = past participle)</a:t>
            </a:r>
          </a:p>
          <a:p>
            <a:pPr marL="1608138" indent="-693738" eaLnBrk="1" hangingPunct="1">
              <a:lnSpc>
                <a:spcPct val="80000"/>
              </a:lnSpc>
            </a:pPr>
            <a:r>
              <a:rPr lang="en-GB" altLang="en-US" sz="2800" dirty="0" smtClean="0"/>
              <a:t>He </a:t>
            </a:r>
            <a:r>
              <a:rPr lang="en-GB" altLang="en-US" sz="2800" dirty="0" smtClean="0">
                <a:solidFill>
                  <a:srgbClr val="FF0000"/>
                </a:solidFill>
              </a:rPr>
              <a:t>was</a:t>
            </a:r>
            <a:r>
              <a:rPr lang="en-GB" altLang="en-US" sz="2800" dirty="0" smtClean="0"/>
              <a:t> </a:t>
            </a:r>
            <a:r>
              <a:rPr lang="en-GB" altLang="en-US" sz="2800" dirty="0" smtClean="0">
                <a:solidFill>
                  <a:srgbClr val="0000CC"/>
                </a:solidFill>
              </a:rPr>
              <a:t>beaten </a:t>
            </a:r>
            <a:r>
              <a:rPr lang="en-GB" altLang="en-US" sz="2800" dirty="0" smtClean="0"/>
              <a:t>by a better player.</a:t>
            </a:r>
          </a:p>
          <a:p>
            <a:pPr marL="1608138" indent="-693738" eaLnBrk="1" hangingPunct="1">
              <a:lnSpc>
                <a:spcPct val="80000"/>
              </a:lnSpc>
            </a:pPr>
            <a:r>
              <a:rPr lang="en-GB" altLang="en-US" sz="2800" dirty="0" smtClean="0"/>
              <a:t>They </a:t>
            </a:r>
            <a:r>
              <a:rPr lang="en-GB" altLang="en-US" sz="2800" dirty="0" smtClean="0">
                <a:solidFill>
                  <a:srgbClr val="FF0000"/>
                </a:solidFill>
              </a:rPr>
              <a:t>were </a:t>
            </a:r>
            <a:r>
              <a:rPr lang="en-GB" altLang="en-US" sz="2800" dirty="0" smtClean="0">
                <a:solidFill>
                  <a:srgbClr val="0000CC"/>
                </a:solidFill>
              </a:rPr>
              <a:t>happy</a:t>
            </a:r>
            <a:r>
              <a:rPr lang="en-GB" altLang="en-US" sz="2800" dirty="0" smtClean="0"/>
              <a:t> when they saw their mother.</a:t>
            </a:r>
          </a:p>
          <a:p>
            <a:pPr marL="1608138" indent="-693738" eaLnBrk="1" hangingPunct="1">
              <a:lnSpc>
                <a:spcPct val="80000"/>
              </a:lnSpc>
            </a:pPr>
            <a:r>
              <a:rPr lang="en-GB" altLang="en-US" sz="2800" dirty="0" smtClean="0"/>
              <a:t>She </a:t>
            </a:r>
            <a:r>
              <a:rPr lang="en-GB" altLang="en-US" sz="2800" dirty="0">
                <a:solidFill>
                  <a:srgbClr val="FF0000"/>
                </a:solidFill>
              </a:rPr>
              <a:t>was</a:t>
            </a:r>
            <a:r>
              <a:rPr lang="en-GB" altLang="en-US" sz="2800" dirty="0"/>
              <a:t> </a:t>
            </a:r>
            <a:r>
              <a:rPr lang="en-GB" altLang="en-US" sz="2800" dirty="0" smtClean="0">
                <a:solidFill>
                  <a:srgbClr val="0000CC"/>
                </a:solidFill>
              </a:rPr>
              <a:t>in Bali </a:t>
            </a:r>
            <a:r>
              <a:rPr lang="en-GB" altLang="en-US" sz="2800" dirty="0" smtClean="0"/>
              <a:t>when I visited her house.</a:t>
            </a:r>
            <a:endParaRPr lang="en-GB" altLang="en-US" sz="2800" dirty="0"/>
          </a:p>
          <a:p>
            <a:pPr marL="1608138" indent="-693738" eaLnBrk="1" hangingPunct="1">
              <a:lnSpc>
                <a:spcPct val="80000"/>
              </a:lnSpc>
            </a:pPr>
            <a:r>
              <a:rPr lang="en-GB" altLang="en-US" sz="2800" dirty="0" smtClean="0"/>
              <a:t>We </a:t>
            </a:r>
            <a:r>
              <a:rPr lang="en-GB" altLang="en-US" sz="2800" dirty="0" smtClean="0">
                <a:solidFill>
                  <a:srgbClr val="FF0000"/>
                </a:solidFill>
              </a:rPr>
              <a:t>are</a:t>
            </a:r>
            <a:r>
              <a:rPr lang="en-GB" altLang="en-US" sz="2800" dirty="0" smtClean="0"/>
              <a:t> </a:t>
            </a:r>
            <a:r>
              <a:rPr lang="en-GB" altLang="en-US" sz="2800" dirty="0" smtClean="0">
                <a:solidFill>
                  <a:srgbClr val="0000CC"/>
                </a:solidFill>
              </a:rPr>
              <a:t>the champions </a:t>
            </a:r>
            <a:r>
              <a:rPr lang="en-GB" altLang="en-US" sz="2800" dirty="0" smtClean="0"/>
              <a:t>in this competition.</a:t>
            </a:r>
            <a:endParaRPr lang="en-GB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Try to put each of these auxiliaries into a sentence of your own.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7480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 have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>
                <a:solidFill>
                  <a:srgbClr val="FF0000"/>
                </a:solidFill>
              </a:rPr>
              <a:t>have, has, had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These are followed by the past participle of the next verb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e.g.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	I </a:t>
            </a:r>
            <a:r>
              <a:rPr lang="en-GB" altLang="en-US" sz="2800" dirty="0" smtClean="0">
                <a:solidFill>
                  <a:srgbClr val="FF0000"/>
                </a:solidFill>
              </a:rPr>
              <a:t>have </a:t>
            </a:r>
            <a:r>
              <a:rPr lang="en-GB" altLang="en-US" sz="2800" dirty="0" smtClean="0"/>
              <a:t>eaten all of my food.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	John </a:t>
            </a:r>
            <a:r>
              <a:rPr lang="en-GB" altLang="en-US" sz="2800" dirty="0" smtClean="0">
                <a:solidFill>
                  <a:srgbClr val="FF0000"/>
                </a:solidFill>
              </a:rPr>
              <a:t>has </a:t>
            </a:r>
            <a:r>
              <a:rPr lang="en-GB" altLang="en-US" sz="2800" dirty="0" smtClean="0"/>
              <a:t>climbed Mount </a:t>
            </a:r>
            <a:r>
              <a:rPr lang="en-GB" altLang="en-US" sz="2800" dirty="0" err="1" smtClean="0"/>
              <a:t>Kerinci</a:t>
            </a:r>
            <a:r>
              <a:rPr lang="en-GB" alt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	Debbie </a:t>
            </a:r>
            <a:r>
              <a:rPr lang="en-GB" altLang="en-US" sz="2800" dirty="0" smtClean="0">
                <a:solidFill>
                  <a:srgbClr val="FF0000"/>
                </a:solidFill>
              </a:rPr>
              <a:t>had </a:t>
            </a:r>
            <a:r>
              <a:rPr lang="en-GB" altLang="en-US" sz="2800" dirty="0" smtClean="0"/>
              <a:t>hidden all of Paul’s pencils.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Try to put each of these auxiliaries into a sentence of your own.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4543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 do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>
                <a:solidFill>
                  <a:srgbClr val="FF0000"/>
                </a:solidFill>
              </a:rPr>
              <a:t>do, does, did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These are followed by the base form of a verb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e.g.	I </a:t>
            </a:r>
            <a:r>
              <a:rPr lang="en-GB" altLang="en-US" sz="2800" dirty="0" smtClean="0">
                <a:solidFill>
                  <a:srgbClr val="FF0000"/>
                </a:solidFill>
              </a:rPr>
              <a:t>do</a:t>
            </a:r>
            <a:r>
              <a:rPr lang="en-GB" altLang="en-US" sz="2800" dirty="0" smtClean="0"/>
              <a:t> work very hard.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	Johnny </a:t>
            </a:r>
            <a:r>
              <a:rPr lang="en-GB" altLang="en-US" sz="2800" dirty="0" smtClean="0">
                <a:solidFill>
                  <a:srgbClr val="FF0000"/>
                </a:solidFill>
              </a:rPr>
              <a:t>does </a:t>
            </a:r>
            <a:r>
              <a:rPr lang="en-GB" altLang="en-US" sz="2800" dirty="0" smtClean="0"/>
              <a:t>try his best.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	They </a:t>
            </a:r>
            <a:r>
              <a:rPr lang="en-GB" altLang="en-US" sz="2800" dirty="0" smtClean="0">
                <a:solidFill>
                  <a:srgbClr val="FF0000"/>
                </a:solidFill>
              </a:rPr>
              <a:t>did </a:t>
            </a:r>
            <a:r>
              <a:rPr lang="en-GB" altLang="en-US" sz="2800" dirty="0" smtClean="0"/>
              <a:t>win the game last week.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	</a:t>
            </a:r>
            <a:r>
              <a:rPr lang="en-GB" altLang="en-US" sz="2800" dirty="0" smtClean="0">
                <a:solidFill>
                  <a:srgbClr val="FF0000"/>
                </a:solidFill>
              </a:rPr>
              <a:t>Does </a:t>
            </a:r>
            <a:r>
              <a:rPr lang="en-GB" altLang="en-US" sz="2800" dirty="0" smtClean="0"/>
              <a:t>she enjoy the ice cream?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	</a:t>
            </a:r>
            <a:r>
              <a:rPr lang="en-GB" altLang="en-US" sz="2800" dirty="0" smtClean="0">
                <a:solidFill>
                  <a:srgbClr val="FF0000"/>
                </a:solidFill>
              </a:rPr>
              <a:t>Do </a:t>
            </a:r>
            <a:r>
              <a:rPr lang="en-GB" altLang="en-US" sz="2800" dirty="0" smtClean="0"/>
              <a:t>you agree with my idea?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Try to put each of these auxiliaries into a sentence of your own.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620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Modals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8813800" cy="5791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zh-CN" sz="2800" dirty="0" smtClean="0">
                <a:solidFill>
                  <a:srgbClr val="FF0000"/>
                </a:solidFill>
                <a:ea typeface="宋体" charset="-122"/>
              </a:rPr>
              <a:t>can, will, shall, could, would, should,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GB" altLang="zh-CN" sz="2800" dirty="0" smtClean="0">
                <a:solidFill>
                  <a:srgbClr val="FF0000"/>
                </a:solidFill>
                <a:ea typeface="宋体" charset="-122"/>
              </a:rPr>
              <a:t>may, might, must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These are followed by the base form of a verb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e.g.	They </a:t>
            </a:r>
            <a:r>
              <a:rPr lang="en-GB" altLang="en-US" sz="2800" dirty="0" smtClean="0">
                <a:solidFill>
                  <a:srgbClr val="FF0000"/>
                </a:solidFill>
              </a:rPr>
              <a:t>can </a:t>
            </a:r>
            <a:r>
              <a:rPr lang="en-GB" altLang="en-US" sz="2800" dirty="0" smtClean="0"/>
              <a:t>finish the exercise in time.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She </a:t>
            </a:r>
            <a:r>
              <a:rPr lang="en-GB" altLang="en-US" sz="2800" dirty="0" smtClean="0">
                <a:solidFill>
                  <a:srgbClr val="FF0000"/>
                </a:solidFill>
              </a:rPr>
              <a:t>will </a:t>
            </a:r>
            <a:r>
              <a:rPr lang="en-GB" altLang="en-US" sz="2800" dirty="0" smtClean="0"/>
              <a:t>never come to the place again.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The boy </a:t>
            </a:r>
            <a:r>
              <a:rPr lang="en-GB" altLang="en-US" sz="2800" dirty="0" smtClean="0">
                <a:solidFill>
                  <a:srgbClr val="FF0000"/>
                </a:solidFill>
              </a:rPr>
              <a:t>might </a:t>
            </a:r>
            <a:r>
              <a:rPr lang="en-GB" altLang="en-US" sz="2800" dirty="0" smtClean="0"/>
              <a:t>have stolen the bicycle.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Use each of these in a sentence of your own: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>
                <a:solidFill>
                  <a:srgbClr val="FF0000"/>
                </a:solidFill>
              </a:rPr>
              <a:t>can </a:t>
            </a:r>
            <a:r>
              <a:rPr lang="en-GB" altLang="en-US" sz="2800" dirty="0" smtClean="0"/>
              <a:t>walk; </a:t>
            </a:r>
            <a:r>
              <a:rPr lang="en-GB" altLang="en-US" sz="2800" dirty="0" smtClean="0">
                <a:solidFill>
                  <a:srgbClr val="FF0000"/>
                </a:solidFill>
              </a:rPr>
              <a:t>will</a:t>
            </a:r>
            <a:r>
              <a:rPr lang="en-GB" altLang="en-US" sz="2800" dirty="0" smtClean="0"/>
              <a:t> try; </a:t>
            </a:r>
            <a:r>
              <a:rPr lang="en-GB" altLang="en-US" sz="2800" dirty="0" smtClean="0">
                <a:solidFill>
                  <a:srgbClr val="FF0000"/>
                </a:solidFill>
              </a:rPr>
              <a:t>shall </a:t>
            </a:r>
            <a:r>
              <a:rPr lang="en-GB" altLang="en-US" sz="2800" dirty="0" smtClean="0"/>
              <a:t>play; </a:t>
            </a:r>
            <a:r>
              <a:rPr lang="en-GB" altLang="en-US" sz="2800" dirty="0" smtClean="0">
                <a:solidFill>
                  <a:srgbClr val="FF0000"/>
                </a:solidFill>
              </a:rPr>
              <a:t>could </a:t>
            </a:r>
            <a:r>
              <a:rPr lang="en-GB" altLang="en-US" sz="2800" dirty="0" smtClean="0"/>
              <a:t>tidy; </a:t>
            </a:r>
            <a:r>
              <a:rPr lang="en-GB" altLang="en-US" sz="2800" dirty="0" smtClean="0">
                <a:solidFill>
                  <a:srgbClr val="FF0000"/>
                </a:solidFill>
              </a:rPr>
              <a:t>would </a:t>
            </a:r>
            <a:r>
              <a:rPr lang="en-GB" altLang="en-US" sz="2800" dirty="0" smtClean="0"/>
              <a:t>drive; </a:t>
            </a:r>
            <a:r>
              <a:rPr lang="en-GB" altLang="en-US" sz="2800" dirty="0" smtClean="0">
                <a:solidFill>
                  <a:srgbClr val="FF0000"/>
                </a:solidFill>
              </a:rPr>
              <a:t>should </a:t>
            </a:r>
            <a:r>
              <a:rPr lang="en-GB" altLang="en-US" sz="2800" dirty="0" smtClean="0"/>
              <a:t>work; </a:t>
            </a:r>
            <a:r>
              <a:rPr lang="en-GB" altLang="en-US" sz="2800" dirty="0" smtClean="0">
                <a:solidFill>
                  <a:srgbClr val="FF0000"/>
                </a:solidFill>
              </a:rPr>
              <a:t>may </a:t>
            </a:r>
            <a:r>
              <a:rPr lang="en-GB" altLang="en-US" sz="2800" dirty="0" smtClean="0"/>
              <a:t>eat; </a:t>
            </a:r>
            <a:r>
              <a:rPr lang="en-GB" altLang="en-US" sz="2800" dirty="0" smtClean="0">
                <a:solidFill>
                  <a:srgbClr val="FF0000"/>
                </a:solidFill>
              </a:rPr>
              <a:t>might </a:t>
            </a:r>
            <a:r>
              <a:rPr lang="en-GB" altLang="en-US" sz="2800" dirty="0" smtClean="0"/>
              <a:t>choose; </a:t>
            </a:r>
            <a:r>
              <a:rPr lang="en-GB" altLang="en-US" sz="2800" dirty="0" smtClean="0">
                <a:solidFill>
                  <a:srgbClr val="FF0000"/>
                </a:solidFill>
              </a:rPr>
              <a:t>must </a:t>
            </a:r>
            <a:r>
              <a:rPr lang="en-GB" altLang="en-US" sz="2800" dirty="0" smtClean="0"/>
              <a:t>breathe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>
                <a:solidFill>
                  <a:srgbClr val="0000CC"/>
                </a:solidFill>
              </a:rPr>
              <a:t>Functions</a:t>
            </a:r>
            <a:r>
              <a:rPr lang="en-GB" altLang="en-US" sz="2800" dirty="0" smtClean="0"/>
              <a:t> of modals </a:t>
            </a:r>
            <a:r>
              <a:rPr lang="en-GB" altLang="en-US" dirty="0" smtClean="0">
                <a:sym typeface="Wingdings" panose="05000000000000000000" pitchFamily="2" charset="2"/>
              </a:rPr>
              <a:t></a:t>
            </a:r>
            <a:r>
              <a:rPr lang="en-GB" altLang="en-US" sz="2800" dirty="0" smtClean="0">
                <a:sym typeface="Wingdings" panose="05000000000000000000" pitchFamily="2" charset="2"/>
              </a:rPr>
              <a:t> see explanation in the module!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3884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6D1FC7C1-9F33-409F-A203-949039E53251}" type="slidenum">
              <a:rPr lang="ar-SA" smtClean="0"/>
              <a:pPr>
                <a:defRPr/>
              </a:pPr>
              <a:t>9</a:t>
            </a:fld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9" y="349467"/>
            <a:ext cx="8737223" cy="625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81200" y="1736834"/>
            <a:ext cx="543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455383" y="2333298"/>
            <a:ext cx="756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can’t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221914" y="2938800"/>
            <a:ext cx="543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149366" y="3532634"/>
            <a:ext cx="756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can’t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165132" y="4126468"/>
            <a:ext cx="756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can’t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247782" y="4736068"/>
            <a:ext cx="543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457476" y="5332532"/>
            <a:ext cx="676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 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15081" y="5910600"/>
            <a:ext cx="756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ahoma"/>
                <a:sym typeface="Wingdings"/>
              </a:rPr>
              <a:t>can’t</a:t>
            </a:r>
            <a:endParaRPr lang="en-US" sz="2400" b="1" dirty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4194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beginning: English Sounds&amp;quot;&quot;/&gt;&lt;property id=&quot;20307&quot; value=&quot;460&quot;/&gt;&lt;/object&gt;&lt;object type=&quot;3&quot; unique_id=&quot;10005&quot;&gt;&lt;property id=&quot;20148&quot; value=&quot;5&quot;/&gt;&lt;property id=&quot;20300&quot; value=&quot;Slide 2 - &amp;quot;2 other groups of English Sounds&amp;quot;&quot;/&gt;&lt;property id=&quot;20307&quot; value=&quot;461&quot;/&gt;&lt;/object&gt;&lt;object type=&quot;3&quot; unique_id=&quot;10006&quot;&gt;&lt;property id=&quot;20148&quot; value=&quot;5&quot;/&gt;&lt;property id=&quot;20300&quot; value=&quot;Slide 3 - &amp;quot;Voiced &amp;amp; Voiceless (Unvoiced) Sounds&amp;quot;&quot;/&gt;&lt;property id=&quot;20307&quot; value=&quot;462&quot;/&gt;&lt;/object&gt;&lt;object type=&quot;3&quot; unique_id=&quot;10013&quot;&gt;&lt;property id=&quot;20148&quot; value=&quot;5&quot;/&gt;&lt;property id=&quot;20300&quot; value=&quot;Slide 4 - &amp;quot;Exc-1. Spelling: Abbreviation&amp;quot;&quot;/&gt;&lt;property id=&quot;20307&quot; value=&quot;465&quot;/&gt;&lt;/object&gt;&lt;object type=&quot;3&quot; unique_id=&quot;10014&quot;&gt;&lt;property id=&quot;20148&quot; value=&quot;5&quot;/&gt;&lt;property id=&quot;20300&quot; value=&quot;Slide 5 - &amp;quot;Exercise 2: Spelling&amp;quot;&quot;/&gt;&lt;property id=&quot;20307&quot; value=&quot;466&quot;/&gt;&lt;/object&gt;&lt;object type=&quot;3&quot; unique_id=&quot;10015&quot;&gt;&lt;property id=&quot;20148&quot; value=&quot;5&quot;/&gt;&lt;property id=&quot;20300&quot; value=&quot;Slide 6 - &amp;quot;Numbers:  TEENS and TENS&amp;quot;&quot;/&gt;&lt;property id=&quot;20307&quot; value=&quot;458&quot;/&gt;&lt;/object&gt;&lt;object type=&quot;3&quot; unique_id=&quot;10016&quot;&gt;&lt;property id=&quot;20148&quot; value=&quot;5&quot;/&gt;&lt;property id=&quot;20300&quot; value=&quot;Slide 7 - &amp;quot;Exercise 4: Numbers in Puzzle &amp;quot;&quot;/&gt;&lt;property id=&quot;20307&quot; value=&quot;467&quot;/&gt;&lt;/object&gt;&lt;object type=&quot;3&quot; unique_id=&quot;10017&quot;&gt;&lt;property id=&quot;20148&quot; value=&quot;5&quot;/&gt;&lt;property id=&quot;20300&quot; value=&quot;Slide 8 - &amp;quot;Telephone Numbers&amp;quot;&quot;/&gt;&lt;property id=&quot;20307&quot; value=&quot;480&quot;/&gt;&lt;/object&gt;&lt;object type=&quot;3&quot; unique_id=&quot;10018&quot;&gt;&lt;property id=&quot;20148&quot; value=&quot;5&quot;/&gt;&lt;property id=&quot;20300&quot; value=&quot;Slide 9 - &amp;quot;Exc-6. What’s the Address?&amp;quot;&quot;/&gt;&lt;property id=&quot;20307&quot; value=&quot;475&quot;/&gt;&lt;/object&gt;&lt;object type=&quot;3&quot; unique_id=&quot;10022&quot;&gt;&lt;property id=&quot;20148&quot; value=&quot;5&quot;/&gt;&lt;property id=&quot;20300&quot; value=&quot;Slide 17&quot;/&gt;&lt;property id=&quot;20307&quot; value=&quot;468&quot;/&gt;&lt;/object&gt;&lt;object type=&quot;3&quot; unique_id=&quot;10636&quot;&gt;&lt;property id=&quot;20148&quot; value=&quot;5&quot;/&gt;&lt;property id=&quot;20300&quot; value=&quot;Slide 15 - &amp;quot;Following Directions&amp;quot;&quot;/&gt;&lt;property id=&quot;20307&quot; value=&quot;487&quot;/&gt;&lt;/object&gt;&lt;object type=&quot;3&quot; unique_id=&quot;10737&quot;&gt;&lt;property id=&quot;20148&quot; value=&quot;5&quot;/&gt;&lt;property id=&quot;20300&quot; value=&quot;Slide 10 - &amp;quot;Exercise 7: TIME&amp;quot;&quot;/&gt;&lt;property id=&quot;20307&quot; value=&quot;488&quot;/&gt;&lt;/object&gt;&lt;object type=&quot;3&quot; unique_id=&quot;10738&quot;&gt;&lt;property id=&quot;20148&quot; value=&quot;5&quot;/&gt;&lt;property id=&quot;20300&quot; value=&quot;Slide 11 - &amp;quot;Exc.8: Marathon Race Interview&amp;quot;&quot;/&gt;&lt;property id=&quot;20307&quot; value=&quot;489&quot;/&gt;&lt;/object&gt;&lt;object type=&quot;3&quot; unique_id=&quot;10739&quot;&gt;&lt;property id=&quot;20148&quot; value=&quot;5&quot;/&gt;&lt;property id=&quot;20300&quot; value=&quot;Slide 12 - &amp;quot;Exercise 9: MONEY: Price and Costs&amp;quot;&quot;/&gt;&lt;property id=&quot;20307&quot; value=&quot;490&quot;/&gt;&lt;/object&gt;&lt;object type=&quot;3&quot; unique_id=&quot;10932&quot;&gt;&lt;property id=&quot;20148&quot; value=&quot;5&quot;/&gt;&lt;property id=&quot;20300&quot; value=&quot;Slide 16 - &amp;quot;A Route Map&amp;quot;&quot;/&gt;&lt;property id=&quot;20307&quot; value=&quot;491&quot;/&gt;&lt;/object&gt;&lt;object type=&quot;3&quot; unique_id=&quot;10933&quot;&gt;&lt;property id=&quot;20148&quot; value=&quot;5&quot;/&gt;&lt;property id=&quot;20300&quot; value=&quot;Slide 13 - &amp;quot;Exc.10: Comprehension&amp;quot;&quot;/&gt;&lt;property id=&quot;20307&quot; value=&quot;494&quot;/&gt;&lt;/object&gt;&lt;object type=&quot;3&quot; unique_id=&quot;11074&quot;&gt;&lt;property id=&quot;20148&quot; value=&quot;5&quot;/&gt;&lt;property id=&quot;20300&quot; value=&quot;Slide 14 - &amp;quot;Exc.10: Comprehension (2)&amp;quot;&quot;/&gt;&lt;property id=&quot;20307&quot; value=&quot;49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Yosa A. Alzuhdy">
  <a:themeElements>
    <a:clrScheme name="Yosa A. Alzuhd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osa A. Alzuhd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25888"/>
        </a:solidFill>
        <a:ln w="9525" cap="flat" cmpd="sng" algn="ctr">
          <a:solidFill>
            <a:srgbClr val="4B2B2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>
            <a:tab pos="577850" algn="l"/>
            <a:tab pos="1082675" algn="l"/>
            <a:tab pos="4524375" algn="l"/>
            <a:tab pos="5029200" algn="l"/>
          </a:tabLst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25888"/>
        </a:solidFill>
        <a:ln w="9525" cap="flat" cmpd="sng" algn="ctr">
          <a:solidFill>
            <a:srgbClr val="4B2B2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>
            <a:tab pos="577850" algn="l"/>
            <a:tab pos="1082675" algn="l"/>
            <a:tab pos="4524375" algn="l"/>
            <a:tab pos="5029200" algn="l"/>
          </a:tabLst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Yosa A. Alzuhd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26664</TotalTime>
  <Words>465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Yosa A. Alzuhdy</vt:lpstr>
      <vt:lpstr>Intermediate Structure Auxiliary Verbs</vt:lpstr>
      <vt:lpstr>What is an auxiliary verb?</vt:lpstr>
      <vt:lpstr>Sentences with no auxiliary verb </vt:lpstr>
      <vt:lpstr>Sentences with missing auxiliary verbs</vt:lpstr>
      <vt:lpstr>To be</vt:lpstr>
      <vt:lpstr>To have</vt:lpstr>
      <vt:lpstr>To do</vt:lpstr>
      <vt:lpstr>Modals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 Indonesia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Sentences</dc:title>
  <dc:creator>Yosa A. Alzuhdy</dc:creator>
  <cp:lastModifiedBy>Yosa A. Alzuhdy</cp:lastModifiedBy>
  <cp:revision>580</cp:revision>
  <dcterms:created xsi:type="dcterms:W3CDTF">2006-10-15T19:30:25Z</dcterms:created>
  <dcterms:modified xsi:type="dcterms:W3CDTF">2016-10-06T18:09:09Z</dcterms:modified>
</cp:coreProperties>
</file>